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51" r:id="rId2"/>
  </p:sldMasterIdLst>
  <p:notesMasterIdLst>
    <p:notesMasterId r:id="rId16"/>
  </p:notesMasterIdLst>
  <p:sldIdLst>
    <p:sldId id="307" r:id="rId3"/>
    <p:sldId id="322" r:id="rId4"/>
    <p:sldId id="323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</p:sldIdLst>
  <p:sldSz cx="12192000" cy="6858000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Uribe" initials="CU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639"/>
    <a:srgbClr val="ED755D"/>
    <a:srgbClr val="D22428"/>
    <a:srgbClr val="E87A72"/>
    <a:srgbClr val="CF5E59"/>
    <a:srgbClr val="E4668D"/>
    <a:srgbClr val="F4B183"/>
    <a:srgbClr val="B6566B"/>
    <a:srgbClr val="6AB0D3"/>
    <a:srgbClr val="EC2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224" y="10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catalina.uribe\AppData\Local\Microsoft\Windows\INetCache\Content.Outlook\2PPONPUU\Regionales%202018%20-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catalina.uribe\AppData\Local\Microsoft\Windows\INetCache\Content.Outlook\2PPONPUU\Regionales%202018%20-%20Final%20(003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javier.guajardo\Documents\Informes\Cubos\Regionales%202018\Regionales%202018%20-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Contenido!$O$21</c:f>
              <c:strCache>
                <c:ptCount val="1"/>
                <c:pt idx="0">
                  <c:v>Mipe</c:v>
                </c:pt>
              </c:strCache>
            </c:strRef>
          </c:tx>
          <c:spPr>
            <a:solidFill>
              <a:srgbClr val="EF4639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5,34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C7-45C0-BAE3-DF099CF2B92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Contenido!$F$8:$F$19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  <c:extLst/>
            </c:strRef>
          </c:cat>
          <c:val>
            <c:numRef>
              <c:f>Contenido!$O$22:$O$33</c:f>
              <c:numCache>
                <c:formatCode>_(* #,##0_);_(* \(#,##0\);_(* "-"_);_(@_)</c:formatCode>
                <c:ptCount val="10"/>
                <c:pt idx="0">
                  <c:v>2126366261.0769875</c:v>
                </c:pt>
                <c:pt idx="1">
                  <c:v>2524438590.1735182</c:v>
                </c:pt>
                <c:pt idx="2">
                  <c:v>2944084966.6659956</c:v>
                </c:pt>
                <c:pt idx="3">
                  <c:v>3768725814.6400199</c:v>
                </c:pt>
                <c:pt idx="4">
                  <c:v>3849917284.4354787</c:v>
                </c:pt>
                <c:pt idx="5">
                  <c:v>3718289661.2370148</c:v>
                </c:pt>
                <c:pt idx="6">
                  <c:v>4189411118.3044019</c:v>
                </c:pt>
                <c:pt idx="7">
                  <c:v>4275226154.6087227</c:v>
                </c:pt>
                <c:pt idx="8">
                  <c:v>5187733030.6633739</c:v>
                </c:pt>
                <c:pt idx="9">
                  <c:v>5330075169.9629068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9D6-114B-BB45-F0FA0CC05DE2}"/>
            </c:ext>
          </c:extLst>
        </c:ser>
        <c:ser>
          <c:idx val="1"/>
          <c:order val="1"/>
          <c:tx>
            <c:strRef>
              <c:f>Contenido!$I$21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rgbClr val="E87A72"/>
            </a:solidFill>
            <a:ln>
              <a:noFill/>
            </a:ln>
            <a:effectLst/>
          </c:spPr>
          <c:invertIfNegative val="0"/>
          <c:dLbls>
            <c:dLbl>
              <c:idx val="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9D6-114B-BB45-F0FA0CC05DE2}"/>
                </c:ext>
              </c:extLst>
            </c:dLbl>
            <c:dLbl>
              <c:idx val="9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1,60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69D6-114B-BB45-F0FA0CC05DE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Contenido!$F$8:$F$19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  <c:extLst/>
            </c:strRef>
          </c:cat>
          <c:val>
            <c:numRef>
              <c:f>Contenido!$I$22:$I$33</c:f>
              <c:numCache>
                <c:formatCode>_(* #,##0_);_(* \(#,##0\);_(* "-"_);_(@_)</c:formatCode>
                <c:ptCount val="10"/>
                <c:pt idx="0">
                  <c:v>852542979.79963923</c:v>
                </c:pt>
                <c:pt idx="1">
                  <c:v>961472172.96940458</c:v>
                </c:pt>
                <c:pt idx="2">
                  <c:v>1351669146.9310553</c:v>
                </c:pt>
                <c:pt idx="3">
                  <c:v>1348414623.4445376</c:v>
                </c:pt>
                <c:pt idx="4">
                  <c:v>1320819977.5302391</c:v>
                </c:pt>
                <c:pt idx="5">
                  <c:v>1311936782.2585478</c:v>
                </c:pt>
                <c:pt idx="6">
                  <c:v>1396940460.9984112</c:v>
                </c:pt>
                <c:pt idx="7">
                  <c:v>1456862038.7429729</c:v>
                </c:pt>
                <c:pt idx="8">
                  <c:v>1973403421.9663227</c:v>
                </c:pt>
                <c:pt idx="9">
                  <c:v>1605945336.1714685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9D6-114B-BB45-F0FA0CC05DE2}"/>
            </c:ext>
          </c:extLst>
        </c:ser>
        <c:ser>
          <c:idx val="2"/>
          <c:order val="2"/>
          <c:tx>
            <c:strRef>
              <c:f>Contenido!$J$21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6,16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C7-45C0-BAE3-DF099CF2B92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Contenido!$F$8:$F$19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  <c:extLst/>
            </c:strRef>
          </c:cat>
          <c:val>
            <c:numRef>
              <c:f>Contenido!$J$22:$J$33</c:f>
              <c:numCache>
                <c:formatCode>_(* #,##0_);_(* \(#,##0\);_(* "-"_);_(@_)</c:formatCode>
                <c:ptCount val="10"/>
                <c:pt idx="0">
                  <c:v>3003990057.7076116</c:v>
                </c:pt>
                <c:pt idx="1">
                  <c:v>2820753361.0783906</c:v>
                </c:pt>
                <c:pt idx="2">
                  <c:v>3319757761.869679</c:v>
                </c:pt>
                <c:pt idx="3">
                  <c:v>3482764415.1986661</c:v>
                </c:pt>
                <c:pt idx="4">
                  <c:v>3700248738.2539196</c:v>
                </c:pt>
                <c:pt idx="5">
                  <c:v>3557114341.6414547</c:v>
                </c:pt>
                <c:pt idx="6">
                  <c:v>3864130020.0251307</c:v>
                </c:pt>
                <c:pt idx="7">
                  <c:v>3743027535.520586</c:v>
                </c:pt>
                <c:pt idx="8">
                  <c:v>4881684757.5854912</c:v>
                </c:pt>
                <c:pt idx="9">
                  <c:v>6176664358.3535919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9D6-114B-BB45-F0FA0CC05D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0447839"/>
        <c:axId val="1265538479"/>
      </c:barChart>
      <c:catAx>
        <c:axId val="121044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5538479"/>
        <c:crosses val="autoZero"/>
        <c:auto val="1"/>
        <c:lblAlgn val="ctr"/>
        <c:lblOffset val="100"/>
        <c:noMultiLvlLbl val="0"/>
      </c:catAx>
      <c:valAx>
        <c:axId val="1265538479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10447839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133069617169657"/>
          <c:y val="0.19226669582968794"/>
          <c:w val="0.4798986416476661"/>
          <c:h val="0.63736512102653831"/>
        </c:manualLayout>
      </c:layout>
      <c:pieChart>
        <c:varyColors val="1"/>
        <c:ser>
          <c:idx val="1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0A-564D-8775-AC3A98CFA888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0A-564D-8775-AC3A98CFA888}"/>
              </c:ext>
            </c:extLst>
          </c:dPt>
          <c:dLbls>
            <c:dLbl>
              <c:idx val="0"/>
              <c:layout>
                <c:manualLayout>
                  <c:x val="-0.178716979073756"/>
                  <c:y val="-9.85984307000931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A-564D-8775-AC3A98CFA888}"/>
                </c:ext>
              </c:extLst>
            </c:dLbl>
            <c:dLbl>
              <c:idx val="1"/>
              <c:layout>
                <c:manualLayout>
                  <c:x val="0.19654962738628665"/>
                  <c:y val="6.50782406685186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A-564D-8775-AC3A98CFA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('2'!$F$102,'2'!$F$112)</c:f>
              <c:numCache>
                <c:formatCode>_(* #,##0_);_(* \(#,##0\);_(* "-"_);_(@_)</c:formatCode>
                <c:ptCount val="2"/>
                <c:pt idx="0">
                  <c:v>1986287684436.8816</c:v>
                </c:pt>
                <c:pt idx="1">
                  <c:v>1221294776235.5088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0A-564D-8775-AC3A98CFA888}"/>
            </c:ext>
          </c:extLst>
        </c:ser>
        <c:ser>
          <c:idx val="0"/>
          <c:order val="1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30A-564D-8775-AC3A98CFA8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30A-564D-8775-AC3A98CFA8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('2'!$F$96,'2'!$F$106)</c:f>
              <c:numCache>
                <c:formatCode>_(* #,##0_);_(* \(#,##0\);_(* "-"_);_(@_)</c:formatCode>
                <c:ptCount val="2"/>
                <c:pt idx="0">
                  <c:v>220400561614.13757</c:v>
                </c:pt>
                <c:pt idx="1">
                  <c:v>249985281028.48254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0A-564D-8775-AC3A98CFA8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0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000" b="1" i="0" u="none" strike="noStrike" kern="1200" spc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</a:t>
            </a:r>
            <a:r>
              <a:rPr lang="en-US" sz="10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i="0" u="none" strike="noStrike" kern="1200" spc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  <a:endParaRPr lang="en-US" sz="1000" b="1" i="0" u="none" strike="noStrike" kern="1200" spc="0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133069617169657"/>
          <c:y val="0.19226669582968794"/>
          <c:w val="0.4798986416476661"/>
          <c:h val="0.63736512102653831"/>
        </c:manualLayout>
      </c:layout>
      <c:pieChart>
        <c:varyColors val="1"/>
        <c:ser>
          <c:idx val="0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E9-46E2-9505-FAD63443B537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E9-46E2-9505-FAD63443B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('2'!$F$100,'2'!$F$110)</c:f>
              <c:numCache>
                <c:formatCode>_(* #,##0_);_(* \(#,##0\);_(* "-"_);_(@_)</c:formatCode>
                <c:ptCount val="2"/>
                <c:pt idx="0">
                  <c:v>118101261352.02567</c:v>
                </c:pt>
                <c:pt idx="1">
                  <c:v>201430583510.66025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E9-46E2-9505-FAD63443B5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63-4A2F-9BE1-787EF4C06B7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63-4A2F-9BE1-787EF4C06B7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63-4A2F-9BE1-787EF4C06B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63-4A2F-9BE1-787EF4C06B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22,59%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3-4A2F-9BE1-787EF4C06B7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59,76%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63-4A2F-9BE1-787EF4C06B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17,29%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3-4A2F-9BE1-787EF4C06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Contenido!$G$44:$G$47</c:f>
              <c:strCache>
                <c:ptCount val="4"/>
                <c:pt idx="0">
                  <c:v>Convenio Marco</c:v>
                </c:pt>
                <c:pt idx="1">
                  <c:v>Licitación Privada</c:v>
                </c:pt>
                <c:pt idx="2">
                  <c:v>Licitación Pública</c:v>
                </c:pt>
                <c:pt idx="3">
                  <c:v>Trato Directo</c:v>
                </c:pt>
              </c:strCache>
            </c:strRef>
          </c:cat>
          <c:val>
            <c:numRef>
              <c:f>Contenido!$I$44:$I$47</c:f>
              <c:numCache>
                <c:formatCode>0.00%</c:formatCode>
                <c:ptCount val="4"/>
                <c:pt idx="0">
                  <c:v>0.22714207116409182</c:v>
                </c:pt>
                <c:pt idx="1">
                  <c:v>3.4598898978090006E-3</c:v>
                </c:pt>
                <c:pt idx="2">
                  <c:v>0.59641144678378066</c:v>
                </c:pt>
                <c:pt idx="3">
                  <c:v>0.17298659215431855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63-4A2F-9BE1-787EF4C06B7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2037505703445"/>
          <c:y val="0.12942501373329876"/>
          <c:w val="0.47370038003051296"/>
          <c:h val="0.77885496826177569"/>
        </c:manualLayout>
      </c:layout>
      <c:pieChart>
        <c:varyColors val="1"/>
        <c:ser>
          <c:idx val="0"/>
          <c:order val="0"/>
          <c:tx>
            <c:strRef>
              <c:f>'1'!$L$58</c:f>
              <c:strCache>
                <c:ptCount val="1"/>
                <c:pt idx="0">
                  <c:v>MontoBrutoUSD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A-9A46-8341-BEEBC0AC3C6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A-9A46-8341-BEEBC0AC3C6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6A-9A46-8341-BEEBC0AC3C6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6A-9A46-8341-BEEBC0AC3C6B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6A-9A46-8341-BEEBC0AC3C6B}"/>
              </c:ext>
            </c:extLst>
          </c:dPt>
          <c:dPt>
            <c:idx val="5"/>
            <c:bubble3D val="0"/>
            <c:spPr>
              <a:solidFill>
                <a:srgbClr val="ED755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6A-9A46-8341-BEEBC0AC3C6B}"/>
              </c:ext>
            </c:extLst>
          </c:dPt>
          <c:dPt>
            <c:idx val="6"/>
            <c:bubble3D val="0"/>
            <c:spPr>
              <a:solidFill>
                <a:srgbClr val="D224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6A-9A46-8341-BEEBC0AC3C6B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6A-9A46-8341-BEEBC0AC3C6B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6A-9A46-8341-BEEBC0AC3C6B}"/>
              </c:ext>
            </c:extLst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F6A-9A46-8341-BEEBC0AC3C6B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F6A-9A46-8341-BEEBC0AC3C6B}"/>
              </c:ext>
            </c:extLst>
          </c:dPt>
          <c:dPt>
            <c:idx val="1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F6A-9A46-8341-BEEBC0AC3C6B}"/>
              </c:ext>
            </c:extLst>
          </c:dPt>
          <c:dPt>
            <c:idx val="1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F6A-9A46-8341-BEEBC0AC3C6B}"/>
              </c:ext>
            </c:extLst>
          </c:dPt>
          <c:dPt>
            <c:idx val="1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F6A-9A46-8341-BEEBC0AC3C6B}"/>
              </c:ext>
            </c:extLst>
          </c:dPt>
          <c:dLbls>
            <c:dLbl>
              <c:idx val="0"/>
              <c:layout>
                <c:manualLayout>
                  <c:x val="-5.7601331029352026E-3"/>
                  <c:y val="8.7149980039671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A-9A46-8341-BEEBC0AC3C6B}"/>
                </c:ext>
              </c:extLst>
            </c:dLbl>
            <c:dLbl>
              <c:idx val="1"/>
              <c:layout>
                <c:manualLayout>
                  <c:x val="-1.8850962153168772E-2"/>
                  <c:y val="9.15174922058548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A-9A46-8341-BEEBC0AC3C6B}"/>
                </c:ext>
              </c:extLst>
            </c:dLbl>
            <c:dLbl>
              <c:idx val="2"/>
              <c:layout>
                <c:manualLayout>
                  <c:x val="-4.1109557979783155E-2"/>
                  <c:y val="0.100293625197269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6A-9A46-8341-BEEBC0AC3C6B}"/>
                </c:ext>
              </c:extLst>
            </c:dLbl>
            <c:dLbl>
              <c:idx val="3"/>
              <c:layout>
                <c:manualLayout>
                  <c:x val="-5.6584068972698034E-2"/>
                  <c:y val="9.11820229193974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6A-9A46-8341-BEEBC0AC3C6B}"/>
                </c:ext>
              </c:extLst>
            </c:dLbl>
            <c:dLbl>
              <c:idx val="4"/>
              <c:layout>
                <c:manualLayout>
                  <c:x val="-8.207453268040675E-2"/>
                  <c:y val="6.7857761776829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6A-9A46-8341-BEEBC0AC3C6B}"/>
                </c:ext>
              </c:extLst>
            </c:dLbl>
            <c:dLbl>
              <c:idx val="5"/>
              <c:layout>
                <c:manualLayout>
                  <c:x val="-0.11284314926119562"/>
                  <c:y val="-5.3487079718175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6A-9A46-8341-BEEBC0AC3C6B}"/>
                </c:ext>
              </c:extLst>
            </c:dLbl>
            <c:dLbl>
              <c:idx val="6"/>
              <c:layout>
                <c:manualLayout>
                  <c:x val="-5.8743862628621073E-2"/>
                  <c:y val="-0.122152871788692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6A-9A46-8341-BEEBC0AC3C6B}"/>
                </c:ext>
              </c:extLst>
            </c:dLbl>
            <c:dLbl>
              <c:idx val="7"/>
              <c:layout>
                <c:manualLayout>
                  <c:x val="-1.1576427099006638E-2"/>
                  <c:y val="-0.157465587055222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6A-9A46-8341-BEEBC0AC3C6B}"/>
                </c:ext>
              </c:extLst>
            </c:dLbl>
            <c:dLbl>
              <c:idx val="8"/>
              <c:layout>
                <c:manualLayout>
                  <c:x val="9.5481934373218003E-2"/>
                  <c:y val="-0.131499057423705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6A-9A46-8341-BEEBC0AC3C6B}"/>
                </c:ext>
              </c:extLst>
            </c:dLbl>
            <c:dLbl>
              <c:idx val="9"/>
              <c:layout>
                <c:manualLayout>
                  <c:x val="0.10326941637448793"/>
                  <c:y val="1.8776662878258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6A-9A46-8341-BEEBC0AC3C6B}"/>
                </c:ext>
              </c:extLst>
            </c:dLbl>
            <c:dLbl>
              <c:idx val="10"/>
              <c:layout>
                <c:manualLayout>
                  <c:x val="5.9748932214719115E-2"/>
                  <c:y val="6.19185034034386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F6A-9A46-8341-BEEBC0AC3C6B}"/>
                </c:ext>
              </c:extLst>
            </c:dLbl>
            <c:dLbl>
              <c:idx val="11"/>
              <c:layout>
                <c:manualLayout>
                  <c:x val="4.9349618014213399E-2"/>
                  <c:y val="9.423009798758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6A-9A46-8341-BEEBC0AC3C6B}"/>
                </c:ext>
              </c:extLst>
            </c:dLbl>
            <c:dLbl>
              <c:idx val="12"/>
              <c:layout>
                <c:manualLayout>
                  <c:x val="1.9753528668220756E-2"/>
                  <c:y val="9.06906047291174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F6A-9A46-8341-BEEBC0AC3C6B}"/>
                </c:ext>
              </c:extLst>
            </c:dLbl>
            <c:dLbl>
              <c:idx val="13"/>
              <c:layout>
                <c:manualLayout>
                  <c:x val="5.9467965902083673E-3"/>
                  <c:y val="7.91535915673694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6A-9A46-8341-BEEBC0AC3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'1'!$K$59:$K$74</c:f>
              <c:strCache>
                <c:ptCount val="14"/>
                <c:pt idx="0">
                  <c:v>Arica y Parinacota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Lib. Gral. Bdo. O'Higgins</c:v>
                </c:pt>
                <c:pt idx="7">
                  <c:v>Maule</c:v>
                </c:pt>
                <c:pt idx="8">
                  <c:v>Bío-Bío</c:v>
                </c:pt>
                <c:pt idx="9">
                  <c:v>Araucanía</c:v>
                </c:pt>
                <c:pt idx="10">
                  <c:v>Los Ríos</c:v>
                </c:pt>
                <c:pt idx="11">
                  <c:v>Los Lagos</c:v>
                </c:pt>
                <c:pt idx="12">
                  <c:v>Aysén</c:v>
                </c:pt>
                <c:pt idx="13">
                  <c:v>Magallanes y Antártica</c:v>
                </c:pt>
              </c:strCache>
              <c:extLst/>
            </c:strRef>
          </c:cat>
          <c:val>
            <c:numRef>
              <c:f>'1'!$L$59:$L$74</c:f>
              <c:numCache>
                <c:formatCode>_(* #,##0_);_(* \(#,##0\);_(* "-"_);_(@_)</c:formatCode>
                <c:ptCount val="14"/>
                <c:pt idx="0">
                  <c:v>135708832.42701635</c:v>
                </c:pt>
                <c:pt idx="1">
                  <c:v>185010436.43818432</c:v>
                </c:pt>
                <c:pt idx="2">
                  <c:v>278489874.38084859</c:v>
                </c:pt>
                <c:pt idx="3">
                  <c:v>186763163.64601788</c:v>
                </c:pt>
                <c:pt idx="4">
                  <c:v>411095955.45537508</c:v>
                </c:pt>
                <c:pt idx="5">
                  <c:v>1075203435.7207503</c:v>
                </c:pt>
                <c:pt idx="6">
                  <c:v>324844907.50173306</c:v>
                </c:pt>
                <c:pt idx="7">
                  <c:v>667698551.97589374</c:v>
                </c:pt>
                <c:pt idx="8">
                  <c:v>1017778217.7869396</c:v>
                </c:pt>
                <c:pt idx="9">
                  <c:v>624103538.38327825</c:v>
                </c:pt>
                <c:pt idx="10">
                  <c:v>259957040.02505216</c:v>
                </c:pt>
                <c:pt idx="11">
                  <c:v>489713902.58897483</c:v>
                </c:pt>
                <c:pt idx="12">
                  <c:v>162827822.18786648</c:v>
                </c:pt>
                <c:pt idx="13">
                  <c:v>149040459.68695354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C-7F6A-9A46-8341-BEEBC0AC3C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40303023740521"/>
          <c:y val="7.3991143800439127E-2"/>
          <c:w val="0.32121621712444826"/>
          <c:h val="0.86939612397499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78346678141762"/>
          <c:y val="0.15959178507065289"/>
          <c:w val="0.4634892329396072"/>
          <c:h val="0.771883495800921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F0-9D4C-B110-F33F460E03C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F0-9D4C-B110-F33F460E03C5}"/>
              </c:ext>
            </c:extLst>
          </c:dPt>
          <c:dLbls>
            <c:dLbl>
              <c:idx val="0"/>
              <c:layout>
                <c:manualLayout>
                  <c:x val="-0.18184458891945568"/>
                  <c:y val="-2.47692405740041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F0-9D4C-B110-F33F460E03C5}"/>
                </c:ext>
              </c:extLst>
            </c:dLbl>
            <c:dLbl>
              <c:idx val="1"/>
              <c:layout>
                <c:manualLayout>
                  <c:x val="0.18573613143944681"/>
                  <c:y val="-1.5587325669087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F0-9D4C-B110-F33F460E0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(Contenido!$M$21,Contenido!$J$21)</c:f>
              <c:strCache>
                <c:ptCount val="2"/>
                <c:pt idx="0">
                  <c:v>Mipyme</c:v>
                </c:pt>
                <c:pt idx="1">
                  <c:v>Grande</c:v>
                </c:pt>
              </c:strCache>
            </c:strRef>
          </c:cat>
          <c:val>
            <c:numRef>
              <c:f>(Contenido!$M$33,Contenido!$J$33)</c:f>
              <c:numCache>
                <c:formatCode>_(* #,##0_);_(* \(#,##0\);_(* "-"_);_(@_)</c:formatCode>
                <c:ptCount val="2"/>
                <c:pt idx="0">
                  <c:v>4461824185624.6172</c:v>
                </c:pt>
                <c:pt idx="1">
                  <c:v>3939614828039.7886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F0-9D4C-B110-F33F460E0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Participación</a:t>
            </a:r>
            <a:r>
              <a:rPr lang="es-CL" baseline="0"/>
              <a:t> Mipyme sobre montos transados por región</a:t>
            </a:r>
          </a:p>
          <a:p>
            <a:pPr>
              <a:defRPr/>
            </a:pPr>
            <a:r>
              <a:rPr lang="es-CL" baseline="0"/>
              <a:t>2018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236277268620111"/>
          <c:y val="0.14195524386688718"/>
          <c:w val="0.69986954089755171"/>
          <c:h val="0.767620712275305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'2'!$I$48</c:f>
              <c:strCache>
                <c:ptCount val="1"/>
                <c:pt idx="0">
                  <c:v>MiPyme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'2'!$F$49:$F$63</c:f>
              <c:strCache>
                <c:ptCount val="15"/>
                <c:pt idx="0">
                  <c:v>Maule</c:v>
                </c:pt>
                <c:pt idx="1">
                  <c:v>Metropolitana</c:v>
                </c:pt>
                <c:pt idx="2">
                  <c:v>Valparaíso</c:v>
                </c:pt>
                <c:pt idx="3">
                  <c:v>Coquimbo</c:v>
                </c:pt>
                <c:pt idx="4">
                  <c:v>Antofagasta</c:v>
                </c:pt>
                <c:pt idx="5">
                  <c:v>Araucanía</c:v>
                </c:pt>
                <c:pt idx="6">
                  <c:v>Arica y Parinacota</c:v>
                </c:pt>
                <c:pt idx="7">
                  <c:v>Los Lagos</c:v>
                </c:pt>
                <c:pt idx="8">
                  <c:v>Aysén</c:v>
                </c:pt>
                <c:pt idx="9">
                  <c:v>Los Ríos</c:v>
                </c:pt>
                <c:pt idx="10">
                  <c:v>Bío-Bío</c:v>
                </c:pt>
                <c:pt idx="11">
                  <c:v>Magallanes y Antártica</c:v>
                </c:pt>
                <c:pt idx="12">
                  <c:v>Lib. Gral. Bdo. O'Higgins</c:v>
                </c:pt>
                <c:pt idx="13">
                  <c:v>Tarapacá</c:v>
                </c:pt>
                <c:pt idx="14">
                  <c:v>Atacama</c:v>
                </c:pt>
              </c:strCache>
            </c:strRef>
          </c:cat>
          <c:val>
            <c:numRef>
              <c:f>'2'!$M$49:$M$63</c:f>
              <c:numCache>
                <c:formatCode>0.00%</c:formatCode>
                <c:ptCount val="15"/>
                <c:pt idx="0">
                  <c:v>0.45933733262470949</c:v>
                </c:pt>
                <c:pt idx="1">
                  <c:v>0.46926162182736614</c:v>
                </c:pt>
                <c:pt idx="2">
                  <c:v>0.55043127896181154</c:v>
                </c:pt>
                <c:pt idx="3">
                  <c:v>0.55812828801318193</c:v>
                </c:pt>
                <c:pt idx="4">
                  <c:v>0.58281286892497974</c:v>
                </c:pt>
                <c:pt idx="5">
                  <c:v>0.59437471617390625</c:v>
                </c:pt>
                <c:pt idx="6">
                  <c:v>0.60564405014975697</c:v>
                </c:pt>
                <c:pt idx="7">
                  <c:v>0.60639851796105271</c:v>
                </c:pt>
                <c:pt idx="8">
                  <c:v>0.61499968423090212</c:v>
                </c:pt>
                <c:pt idx="9">
                  <c:v>0.64227557290306958</c:v>
                </c:pt>
                <c:pt idx="10">
                  <c:v>0.66150480319718419</c:v>
                </c:pt>
                <c:pt idx="11">
                  <c:v>0.70594569304424981</c:v>
                </c:pt>
                <c:pt idx="12">
                  <c:v>0.7167075798179211</c:v>
                </c:pt>
                <c:pt idx="13">
                  <c:v>0.73825112546944127</c:v>
                </c:pt>
                <c:pt idx="14">
                  <c:v>0.73833849149012154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2-420C-B419-441CDC291AF9}"/>
            </c:ext>
          </c:extLst>
        </c:ser>
        <c:ser>
          <c:idx val="1"/>
          <c:order val="1"/>
          <c:tx>
            <c:strRef>
              <c:f>'2'!$J$48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'2'!$F$49:$F$63</c:f>
              <c:strCache>
                <c:ptCount val="15"/>
                <c:pt idx="0">
                  <c:v>Maule</c:v>
                </c:pt>
                <c:pt idx="1">
                  <c:v>Metropolitana</c:v>
                </c:pt>
                <c:pt idx="2">
                  <c:v>Valparaíso</c:v>
                </c:pt>
                <c:pt idx="3">
                  <c:v>Coquimbo</c:v>
                </c:pt>
                <c:pt idx="4">
                  <c:v>Antofagasta</c:v>
                </c:pt>
                <c:pt idx="5">
                  <c:v>Araucanía</c:v>
                </c:pt>
                <c:pt idx="6">
                  <c:v>Arica y Parinacota</c:v>
                </c:pt>
                <c:pt idx="7">
                  <c:v>Los Lagos</c:v>
                </c:pt>
                <c:pt idx="8">
                  <c:v>Aysén</c:v>
                </c:pt>
                <c:pt idx="9">
                  <c:v>Los Ríos</c:v>
                </c:pt>
                <c:pt idx="10">
                  <c:v>Bío-Bío</c:v>
                </c:pt>
                <c:pt idx="11">
                  <c:v>Magallanes y Antártica</c:v>
                </c:pt>
                <c:pt idx="12">
                  <c:v>Lib. Gral. Bdo. O'Higgins</c:v>
                </c:pt>
                <c:pt idx="13">
                  <c:v>Tarapacá</c:v>
                </c:pt>
                <c:pt idx="14">
                  <c:v>Atacama</c:v>
                </c:pt>
              </c:strCache>
            </c:strRef>
          </c:cat>
          <c:val>
            <c:numRef>
              <c:f>'2'!$L$49:$L$63</c:f>
              <c:numCache>
                <c:formatCode>0.00%</c:formatCode>
                <c:ptCount val="15"/>
                <c:pt idx="0">
                  <c:v>0.54066266737529056</c:v>
                </c:pt>
                <c:pt idx="1">
                  <c:v>0.53073837817263403</c:v>
                </c:pt>
                <c:pt idx="2">
                  <c:v>0.44956872103818846</c:v>
                </c:pt>
                <c:pt idx="3">
                  <c:v>0.44187171198681802</c:v>
                </c:pt>
                <c:pt idx="4">
                  <c:v>0.41718713107502042</c:v>
                </c:pt>
                <c:pt idx="5">
                  <c:v>0.40562528382609386</c:v>
                </c:pt>
                <c:pt idx="6">
                  <c:v>0.39435594985024319</c:v>
                </c:pt>
                <c:pt idx="7">
                  <c:v>0.39360148203894735</c:v>
                </c:pt>
                <c:pt idx="8">
                  <c:v>0.38500031576909799</c:v>
                </c:pt>
                <c:pt idx="9">
                  <c:v>0.35772442709693036</c:v>
                </c:pt>
                <c:pt idx="10">
                  <c:v>0.33849519680281581</c:v>
                </c:pt>
                <c:pt idx="11">
                  <c:v>0.29405430695575008</c:v>
                </c:pt>
                <c:pt idx="12">
                  <c:v>0.28329242018207884</c:v>
                </c:pt>
                <c:pt idx="13">
                  <c:v>0.26174887453055873</c:v>
                </c:pt>
                <c:pt idx="14">
                  <c:v>0.26166150850987852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2-420C-B419-441CDC291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4890271"/>
        <c:axId val="1156918031"/>
      </c:barChart>
      <c:catAx>
        <c:axId val="4448902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6918031"/>
        <c:crosses val="autoZero"/>
        <c:auto val="1"/>
        <c:lblAlgn val="ctr"/>
        <c:lblOffset val="100"/>
        <c:noMultiLvlLbl val="0"/>
      </c:catAx>
      <c:valAx>
        <c:axId val="11569180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489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8650706601254"/>
          <c:y val="9.4331085884840113E-2"/>
          <c:w val="0.47764577208021908"/>
          <c:h val="0.650313420260974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4-4CB7-B0B1-9033B455CBF6}"/>
              </c:ext>
            </c:extLst>
          </c:dPt>
          <c:dPt>
            <c:idx val="1"/>
            <c:bubble3D val="0"/>
            <c:spPr>
              <a:solidFill>
                <a:srgbClr val="ED75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4-4CB7-B0B1-9033B455CBF6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84-4CB7-B0B1-9033B455CBF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84-4CB7-B0B1-9033B455CBF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84-4CB7-B0B1-9033B455CB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84-4CB7-B0B1-9033B455CBF6}"/>
              </c:ext>
            </c:extLst>
          </c:dPt>
          <c:dPt>
            <c:idx val="6"/>
            <c:bubble3D val="0"/>
            <c:spPr>
              <a:solidFill>
                <a:srgbClr val="D224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84-4CB7-B0B1-9033B455C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'2'!$A$96:$A$102</c:f>
              <c:strCache>
                <c:ptCount val="7"/>
                <c:pt idx="0">
                  <c:v>FFAA</c:v>
                </c:pt>
                <c:pt idx="1">
                  <c:v>Gob. Central, Universidades</c:v>
                </c:pt>
                <c:pt idx="2">
                  <c:v>Legislativo y judicial</c:v>
                </c:pt>
                <c:pt idx="3">
                  <c:v>Municipalidades</c:v>
                </c:pt>
                <c:pt idx="4">
                  <c:v>Obras Públicas</c:v>
                </c:pt>
                <c:pt idx="5">
                  <c:v>Otros</c:v>
                </c:pt>
                <c:pt idx="6">
                  <c:v>Salud</c:v>
                </c:pt>
              </c:strCache>
            </c:strRef>
          </c:cat>
          <c:val>
            <c:numRef>
              <c:f>'2'!$C$96:$C$102</c:f>
              <c:numCache>
                <c:formatCode>_(* #,##0_);_(* \(#,##0\);_(* "-"_);_(@_)</c:formatCode>
                <c:ptCount val="7"/>
                <c:pt idx="0">
                  <c:v>470385842643</c:v>
                </c:pt>
                <c:pt idx="1">
                  <c:v>2436096403284</c:v>
                </c:pt>
                <c:pt idx="2">
                  <c:v>100331007220</c:v>
                </c:pt>
                <c:pt idx="3">
                  <c:v>1852896462198</c:v>
                </c:pt>
                <c:pt idx="4">
                  <c:v>319531844863</c:v>
                </c:pt>
                <c:pt idx="5">
                  <c:v>30855867849</c:v>
                </c:pt>
                <c:pt idx="6">
                  <c:v>3207582460672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84-4CB7-B0B1-9033B455CB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2374829784939E-2"/>
          <c:y val="0.77633347306027745"/>
          <c:w val="0.79548278884348966"/>
          <c:h val="0.18572422681360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FFAA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508731755263276"/>
          <c:y val="0.192266695829688"/>
          <c:w val="0.4798986416476661"/>
          <c:h val="0.63736512102653831"/>
        </c:manualLayout>
      </c:layout>
      <c:pieChart>
        <c:varyColors val="1"/>
        <c:ser>
          <c:idx val="0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CC-5743-A4F6-168B8E514C73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CC-5743-A4F6-168B8E514C73}"/>
              </c:ext>
            </c:extLst>
          </c:dPt>
          <c:dLbls>
            <c:dLbl>
              <c:idx val="0"/>
              <c:layout>
                <c:manualLayout>
                  <c:x val="-0.20862478483983157"/>
                  <c:y val="-1.21885613076977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CC-5743-A4F6-168B8E514C73}"/>
                </c:ext>
              </c:extLst>
            </c:dLbl>
            <c:dLbl>
              <c:idx val="1"/>
              <c:layout>
                <c:manualLayout>
                  <c:x val="0.18587328220522356"/>
                  <c:y val="-3.17864935494718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CC-5743-A4F6-168B8E514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('2'!$F$96,'2'!$F$106)</c:f>
              <c:numCache>
                <c:formatCode>_(* #,##0_);_(* \(#,##0\);_(* "-"_);_(@_)</c:formatCode>
                <c:ptCount val="2"/>
                <c:pt idx="0">
                  <c:v>220400561614.13757</c:v>
                </c:pt>
                <c:pt idx="1">
                  <c:v>249985281028.48254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C-5743-A4F6-168B8E514C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Gob.Central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Universidades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508731755263276"/>
          <c:y val="0.192266695829688"/>
          <c:w val="0.4798986416476661"/>
          <c:h val="0.63736512102653831"/>
        </c:manualLayout>
      </c:layout>
      <c:pieChart>
        <c:varyColors val="1"/>
        <c:ser>
          <c:idx val="0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3-6C49-89F3-8E8155DE97C2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3-6C49-89F3-8E8155DE97C2}"/>
              </c:ext>
            </c:extLst>
          </c:dPt>
          <c:dLbls>
            <c:dLbl>
              <c:idx val="0"/>
              <c:layout>
                <c:manualLayout>
                  <c:x val="-0.20178041359099455"/>
                  <c:y val="3.83948736587215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3-6C49-89F3-8E8155DE97C2}"/>
                </c:ext>
              </c:extLst>
            </c:dLbl>
            <c:dLbl>
              <c:idx val="1"/>
              <c:layout>
                <c:manualLayout>
                  <c:x val="0.18837679511917255"/>
                  <c:y val="-4.25871098102442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3-6C49-89F3-8E8155DE9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('2'!$F$97,'2'!$F$107)</c:f>
              <c:numCache>
                <c:formatCode>_(* #,##0_);_(* \(#,##0\);_(* "-"_);_(@_)</c:formatCode>
                <c:ptCount val="2"/>
                <c:pt idx="0">
                  <c:v>1054107506685.1388</c:v>
                </c:pt>
                <c:pt idx="1">
                  <c:v>1381988896598.3884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3-6C49-89F3-8E8155DE97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Legislativo</a:t>
            </a:r>
            <a:r>
              <a:rPr lang="en-US" sz="10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Judicial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133069617169657"/>
          <c:y val="0.19226669582968794"/>
          <c:w val="0.4798986416476661"/>
          <c:h val="0.63736512102653831"/>
        </c:manualLayout>
      </c:layout>
      <c:pieChart>
        <c:varyColors val="1"/>
        <c:ser>
          <c:idx val="0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6-F140-B805-C983BC67B6A8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6-F140-B805-C983BC67B6A8}"/>
              </c:ext>
            </c:extLst>
          </c:dPt>
          <c:dLbls>
            <c:dLbl>
              <c:idx val="0"/>
              <c:layout>
                <c:manualLayout>
                  <c:x val="-0.20189601278843239"/>
                  <c:y val="-3.65619794434306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6-F140-B805-C983BC67B6A8}"/>
                </c:ext>
              </c:extLst>
            </c:dLbl>
            <c:dLbl>
              <c:idx val="1"/>
              <c:layout>
                <c:manualLayout>
                  <c:x val="0.19857292325886847"/>
                  <c:y val="3.04137780300482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6-F140-B805-C983BC67B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('2'!$F$98,'2'!$F$108)</c:f>
              <c:numCache>
                <c:formatCode>_(* #,##0_);_(* \(#,##0\);_(* "-"_);_(@_)</c:formatCode>
                <c:ptCount val="2"/>
                <c:pt idx="0">
                  <c:v>48854877038.716087</c:v>
                </c:pt>
                <c:pt idx="1">
                  <c:v>51476130181.622337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56-F140-B805-C983BC67B6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Municipalidades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133069617169657"/>
          <c:y val="0.19226669582968794"/>
          <c:w val="0.4798986416476661"/>
          <c:h val="0.63736512102653831"/>
        </c:manualLayout>
      </c:layout>
      <c:pieChart>
        <c:varyColors val="1"/>
        <c:ser>
          <c:idx val="0"/>
          <c:order val="0"/>
          <c:tx>
            <c:strRef>
              <c:f>'2'!$E$94</c:f>
              <c:strCache>
                <c:ptCount val="1"/>
                <c:pt idx="0">
                  <c:v>Grande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B-6646-BF15-5D62FF5421C4}"/>
              </c:ext>
            </c:extLst>
          </c:dPt>
          <c:dPt>
            <c:idx val="1"/>
            <c:bubble3D val="0"/>
            <c:spPr>
              <a:solidFill>
                <a:srgbClr val="EF463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B-6646-BF15-5D62FF5421C4}"/>
              </c:ext>
            </c:extLst>
          </c:dPt>
          <c:dLbls>
            <c:dLbl>
              <c:idx val="0"/>
              <c:layout>
                <c:manualLayout>
                  <c:x val="-0.15184837848106994"/>
                  <c:y val="0.139114324770085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B-6646-BF15-5D62FF5421C4}"/>
                </c:ext>
              </c:extLst>
            </c:dLbl>
            <c:dLbl>
              <c:idx val="1"/>
              <c:layout>
                <c:manualLayout>
                  <c:x val="0.15000127066141952"/>
                  <c:y val="-0.230136271342433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EB-6646-BF15-5D62FF542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('2'!$E$94,'2'!$E$104)</c:f>
              <c:strCache>
                <c:ptCount val="2"/>
                <c:pt idx="0">
                  <c:v>Grande</c:v>
                </c:pt>
                <c:pt idx="1">
                  <c:v>MiPyme</c:v>
                </c:pt>
              </c:strCache>
            </c:strRef>
          </c:cat>
          <c:val>
            <c:numRef>
              <c:f>('2'!$F$99,'2'!$F$109)</c:f>
              <c:numCache>
                <c:formatCode>_(* #,##0_);_(* \(#,##0\);_(* "-"_);_(@_)</c:formatCode>
                <c:ptCount val="2"/>
                <c:pt idx="0">
                  <c:v>503614072964.34589</c:v>
                </c:pt>
                <c:pt idx="1">
                  <c:v>1349282389233.5791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EB-6646-BF15-5D62FF5421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995FF84-37E8-4231-AA78-267BF6D40705}" type="datetimeFigureOut">
              <a:rPr lang="es-CL" smtClean="0"/>
              <a:t>18-03-19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DF6C7F2-8839-4515-9AB8-9867F79367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707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ACA5-D097-41B4-8F59-51D148F4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7D05-8BCF-49BF-8127-751C43386DF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6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5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9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ACA5-D097-41B4-8F59-51D148F4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7D05-8BCF-49BF-8127-751C43386DF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ACA5-D097-41B4-8F59-51D148F4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7D05-8BCF-49BF-8127-751C43386DF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ACA5-D097-41B4-8F59-51D148F4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7D05-8BCF-49BF-8127-751C43386DF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7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3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5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ACA5-D097-41B4-8F59-51D148F4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7D05-8BCF-49BF-8127-751C43386DF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18-03-19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cadopublico.c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4" y="289691"/>
            <a:ext cx="2637692" cy="11892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72722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Cifras de Cierre </a:t>
            </a:r>
            <a:r>
              <a:rPr lang="es-MX" sz="3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s-CL" sz="3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55931" y="6068482"/>
            <a:ext cx="1678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DE 2019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1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14" y="918800"/>
            <a:ext cx="6455446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Mayores compradores públicos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DCF78B6-AC06-6A4F-879B-0C7056F74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01689"/>
              </p:ext>
            </p:extLst>
          </p:nvPr>
        </p:nvGraphicFramePr>
        <p:xfrm>
          <a:off x="1332000" y="1869598"/>
          <a:ext cx="6664850" cy="37213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581956">
                  <a:extLst>
                    <a:ext uri="{9D8B030D-6E8A-4147-A177-3AD203B41FA5}">
                      <a16:colId xmlns:a16="http://schemas.microsoft.com/office/drawing/2014/main" val="4241561264"/>
                    </a:ext>
                  </a:extLst>
                </a:gridCol>
                <a:gridCol w="2082894">
                  <a:extLst>
                    <a:ext uri="{9D8B030D-6E8A-4147-A177-3AD203B41FA5}">
                      <a16:colId xmlns:a16="http://schemas.microsoft.com/office/drawing/2014/main" val="1407450298"/>
                    </a:ext>
                  </a:extLst>
                </a:gridCol>
              </a:tblGrid>
              <a:tr h="566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solidFill>
                            <a:srgbClr val="EF463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rgbClr val="EF463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rgbClr val="EF463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sobre el total transado en 2018</a:t>
                      </a:r>
                      <a:endParaRPr lang="es-CL" sz="1400" b="1" i="0" u="none" strike="noStrike" dirty="0">
                        <a:solidFill>
                          <a:srgbClr val="EF463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86622535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Junaeb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10,31%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54662561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Central de Abastecimiento S.N.S.S. -  CENABAST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6,28%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7550741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 de Salud Metropolitano Sur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3,38%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68903704"/>
                  </a:ext>
                </a:extLst>
              </a:tr>
              <a:tr h="306977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 de Salud del Maule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1,71%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46209628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Carabineros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1,70%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062246929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MOP - Dirección de Vialidad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1,68%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4188755904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Universidad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1,62%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72278369"/>
                  </a:ext>
                </a:extLst>
              </a:tr>
              <a:tr h="306977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Servicio de Salud Viña del Mar - Quillota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1,54%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08028569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Armada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1,33%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127203331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Ejército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1,30%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36245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DCF78B6-AC06-6A4F-879B-0C7056F74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15558"/>
              </p:ext>
            </p:extLst>
          </p:nvPr>
        </p:nvGraphicFramePr>
        <p:xfrm>
          <a:off x="1332000" y="1869598"/>
          <a:ext cx="6664850" cy="37213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581956">
                  <a:extLst>
                    <a:ext uri="{9D8B030D-6E8A-4147-A177-3AD203B41FA5}">
                      <a16:colId xmlns:a16="http://schemas.microsoft.com/office/drawing/2014/main" val="4241561264"/>
                    </a:ext>
                  </a:extLst>
                </a:gridCol>
                <a:gridCol w="2082894">
                  <a:extLst>
                    <a:ext uri="{9D8B030D-6E8A-4147-A177-3AD203B41FA5}">
                      <a16:colId xmlns:a16="http://schemas.microsoft.com/office/drawing/2014/main" val="1407450298"/>
                    </a:ext>
                  </a:extLst>
                </a:gridCol>
              </a:tblGrid>
              <a:tr h="566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u="none" strike="noStrike" dirty="0">
                          <a:solidFill>
                            <a:srgbClr val="EF463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rgbClr val="EF463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>
                          <a:solidFill>
                            <a:srgbClr val="EF463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sobre el total transado en CM</a:t>
                      </a:r>
                      <a:endParaRPr lang="es-CL" sz="1400" b="1" i="0" u="none" strike="noStrike" dirty="0">
                        <a:solidFill>
                          <a:srgbClr val="EF463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86622535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Junaeb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13,54%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54662561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Gendarmería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2,79%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7550741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Carabineros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2,75%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68903704"/>
                  </a:ext>
                </a:extLst>
              </a:tr>
              <a:tr h="306977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Ejército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2,75%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462096289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Universidad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1,93%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062246929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Armada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1,89%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4188755904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Ministerio de Educación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1,85%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72278369"/>
                  </a:ext>
                </a:extLst>
              </a:tr>
              <a:tr h="3069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Junta Nacional de Jardines </a:t>
                      </a:r>
                      <a:r>
                        <a:rPr lang="pt-BR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Infantiles</a:t>
                      </a:r>
                      <a:r>
                        <a:rPr lang="pt-BR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JUNJI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1,36%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08028569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Subsecretaría de Salud Pública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1,27%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127203331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Policía de Investigaciones de Chile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0,97%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36245325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E433563B-8B92-C34C-AE33-51E9E43BD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14" y="755514"/>
            <a:ext cx="996034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Organismos compradores con más adquisiciones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catálogo de Convenios Marco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E0D24FE-C447-B941-B0C5-958CAE89F716}"/>
              </a:ext>
            </a:extLst>
          </p:cNvPr>
          <p:cNvSpPr/>
          <p:nvPr/>
        </p:nvSpPr>
        <p:spPr>
          <a:xfrm>
            <a:off x="8275319" y="1869598"/>
            <a:ext cx="30109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tienda virtual más grande del país:</a:t>
            </a:r>
          </a:p>
          <a:p>
            <a:pPr>
              <a:buNone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s-MX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de </a:t>
            </a:r>
            <a:r>
              <a:rPr lang="es-CL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US$ 2.960 millones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(1,9 millones de millones de pesos) transados en Catálogo el 201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  <a:p>
            <a:pPr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s-CL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22,59%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total transado en Mercado Público</a:t>
            </a:r>
          </a:p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745" y="755514"/>
            <a:ext cx="684076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compras por mecanismo de compra en www.mercadopublico.cl</a:t>
            </a:r>
          </a:p>
        </p:txBody>
      </p:sp>
      <p:sp>
        <p:nvSpPr>
          <p:cNvPr id="30" name="CuadroTexto 4">
            <a:extLst>
              <a:ext uri="{FF2B5EF4-FFF2-40B4-BE49-F238E27FC236}">
                <a16:creationId xmlns:a16="http://schemas.microsoft.com/office/drawing/2014/main" id="{0F2AB23C-98B2-E443-8BF1-156C0BBA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035" y="2274596"/>
            <a:ext cx="4663352" cy="38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US$ 7.828 millones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millones de millones de pesos), 59,76%,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transados por licitación pública </a:t>
            </a:r>
            <a:b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US$ 46 millones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 millones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pesos),</a:t>
            </a:r>
            <a:r>
              <a:rPr lang="es-MX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0,35%,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transados por licitación privada</a:t>
            </a:r>
          </a:p>
          <a:p>
            <a:pPr>
              <a:buNone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US$ 2.960 millones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1,9 millones de millones de pesos), 22,59%,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transados por catálogo de convenios marco</a:t>
            </a:r>
          </a:p>
          <a:p>
            <a:pPr>
              <a:buNone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US$ 2.265 millones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 millones de millones de pesos), 17,29%,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transados por trato directo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7EB2410-37D2-B84E-A429-4E1FEC25502B}"/>
              </a:ext>
            </a:extLst>
          </p:cNvPr>
          <p:cNvCxnSpPr>
            <a:cxnSpLocks/>
          </p:cNvCxnSpPr>
          <p:nvPr/>
        </p:nvCxnSpPr>
        <p:spPr>
          <a:xfrm flipH="1">
            <a:off x="5434148" y="1826654"/>
            <a:ext cx="22730" cy="4156533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DA4E983-A7FD-5141-8385-191A6EAFC9BD}"/>
              </a:ext>
            </a:extLst>
          </p:cNvPr>
          <p:cNvGrpSpPr/>
          <p:nvPr/>
        </p:nvGrpSpPr>
        <p:grpSpPr>
          <a:xfrm>
            <a:off x="5287060" y="2452026"/>
            <a:ext cx="339634" cy="339634"/>
            <a:chOff x="5930536" y="3657600"/>
            <a:chExt cx="339634" cy="339634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0845E909-AD91-904D-B8BC-09B285CD204C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Triángulo 35">
              <a:extLst>
                <a:ext uri="{FF2B5EF4-FFF2-40B4-BE49-F238E27FC236}">
                  <a16:creationId xmlns:a16="http://schemas.microsoft.com/office/drawing/2014/main" id="{554110CA-FACA-7541-909E-7273B0951AAB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94A1F63-C1F2-7041-88F3-8FB5D1C762F8}"/>
              </a:ext>
            </a:extLst>
          </p:cNvPr>
          <p:cNvGrpSpPr/>
          <p:nvPr/>
        </p:nvGrpSpPr>
        <p:grpSpPr>
          <a:xfrm>
            <a:off x="5287060" y="3284792"/>
            <a:ext cx="339634" cy="339634"/>
            <a:chOff x="5930536" y="3657600"/>
            <a:chExt cx="339634" cy="33963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9CE36BD-77FF-9148-B3E0-A4B03C18448D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Triángulo 14">
              <a:extLst>
                <a:ext uri="{FF2B5EF4-FFF2-40B4-BE49-F238E27FC236}">
                  <a16:creationId xmlns:a16="http://schemas.microsoft.com/office/drawing/2014/main" id="{81126661-6F41-1C41-AEA5-D067279B926D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E9D9CEF-0F6D-E549-8E4D-3F9146C05F3B}"/>
              </a:ext>
            </a:extLst>
          </p:cNvPr>
          <p:cNvGrpSpPr/>
          <p:nvPr/>
        </p:nvGrpSpPr>
        <p:grpSpPr>
          <a:xfrm>
            <a:off x="5287060" y="4149680"/>
            <a:ext cx="339634" cy="339634"/>
            <a:chOff x="5930536" y="3657600"/>
            <a:chExt cx="339634" cy="339634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318016D-6818-3F44-8B56-85C843626AE0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Triángulo 17">
              <a:extLst>
                <a:ext uri="{FF2B5EF4-FFF2-40B4-BE49-F238E27FC236}">
                  <a16:creationId xmlns:a16="http://schemas.microsoft.com/office/drawing/2014/main" id="{9D9CF982-479A-324D-BB58-063901D7F2B1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E4059EC3-75CE-43DE-A76D-560DFE57B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506771"/>
              </p:ext>
            </p:extLst>
          </p:nvPr>
        </p:nvGraphicFramePr>
        <p:xfrm>
          <a:off x="64771" y="1826654"/>
          <a:ext cx="5075202" cy="415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upo 19">
            <a:extLst>
              <a:ext uri="{FF2B5EF4-FFF2-40B4-BE49-F238E27FC236}">
                <a16:creationId xmlns:a16="http://schemas.microsoft.com/office/drawing/2014/main" id="{A8A0A690-18A5-4458-AC01-D677B99CB8E3}"/>
              </a:ext>
            </a:extLst>
          </p:cNvPr>
          <p:cNvGrpSpPr/>
          <p:nvPr/>
        </p:nvGrpSpPr>
        <p:grpSpPr>
          <a:xfrm>
            <a:off x="5306179" y="5066433"/>
            <a:ext cx="339634" cy="339634"/>
            <a:chOff x="5930536" y="3657600"/>
            <a:chExt cx="339634" cy="339634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82E4AC6-655F-4754-9E1A-EB5C5E9EEF8B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Triángulo 17">
              <a:extLst>
                <a:ext uri="{FF2B5EF4-FFF2-40B4-BE49-F238E27FC236}">
                  <a16:creationId xmlns:a16="http://schemas.microsoft.com/office/drawing/2014/main" id="{C3DAF17A-1866-44F2-BE31-28638A020D08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16022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4" y="289691"/>
            <a:ext cx="2637692" cy="11892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772722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Cifras de Cierre </a:t>
            </a:r>
            <a:r>
              <a:rPr lang="es-MX" sz="3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s-CL" sz="3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72698" y="6068482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ENERO DE 2019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3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8" y="742451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Transacciones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ChileCompra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crecieron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5,5% el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endParaRPr lang="es-CL" sz="2600" dirty="0">
              <a:solidFill>
                <a:srgbClr val="EF46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239DC8-188E-DB48-9A43-92E63B9295FA}"/>
              </a:ext>
            </a:extLst>
          </p:cNvPr>
          <p:cNvSpPr/>
          <p:nvPr/>
        </p:nvSpPr>
        <p:spPr>
          <a:xfrm>
            <a:off x="9248178" y="2508752"/>
            <a:ext cx="2511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US$ 13.099 millones </a:t>
            </a:r>
          </a:p>
          <a:p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(8,4 millones de millones de pesos)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2C28AD-ECD1-6C4F-BED7-DDA1C35F118E}"/>
              </a:ext>
            </a:extLst>
          </p:cNvPr>
          <p:cNvSpPr/>
          <p:nvPr/>
        </p:nvSpPr>
        <p:spPr>
          <a:xfrm>
            <a:off x="9294222" y="3501612"/>
            <a:ext cx="2581127" cy="16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>
              <a:lnSpc>
                <a:spcPct val="107000"/>
              </a:lnSpc>
              <a:spcAft>
                <a:spcPts val="600"/>
              </a:spcAft>
            </a:pP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proveedores </a:t>
            </a:r>
            <a:r>
              <a:rPr lang="es-CL" sz="14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MiPYMES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tienen liderazgo en las ventas con el Estado al recibir </a:t>
            </a:r>
            <a:r>
              <a:rPr lang="es-CL" sz="14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US$6.942 millones </a:t>
            </a:r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(4,5 millones de millones de pesos el 2018)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852D16E-0187-DB4E-8874-18435E66E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377301"/>
              </p:ext>
            </p:extLst>
          </p:nvPr>
        </p:nvGraphicFramePr>
        <p:xfrm>
          <a:off x="1189132" y="2845699"/>
          <a:ext cx="8201850" cy="390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DACB3E8-D94A-C245-87F0-3EDC9419ADC6}"/>
              </a:ext>
            </a:extLst>
          </p:cNvPr>
          <p:cNvSpPr/>
          <p:nvPr/>
        </p:nvSpPr>
        <p:spPr>
          <a:xfrm>
            <a:off x="1143088" y="1824500"/>
            <a:ext cx="7670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Montos transados 2018 de acuerdo a tamaño del proveedor </a:t>
            </a:r>
          </a:p>
          <a:p>
            <a:pPr algn="ctr"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(cifras en miles de millones de dólares nominales)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ACA1188-ABFE-9447-B120-E165B8579806}"/>
              </a:ext>
            </a:extLst>
          </p:cNvPr>
          <p:cNvGrpSpPr/>
          <p:nvPr/>
        </p:nvGrpSpPr>
        <p:grpSpPr>
          <a:xfrm>
            <a:off x="1665381" y="2565300"/>
            <a:ext cx="1636329" cy="1039830"/>
            <a:chOff x="1665381" y="2774306"/>
            <a:chExt cx="1636329" cy="103983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F56F5C2-9448-4A45-9517-45CAEAEA3EFF}"/>
                </a:ext>
              </a:extLst>
            </p:cNvPr>
            <p:cNvSpPr/>
            <p:nvPr/>
          </p:nvSpPr>
          <p:spPr>
            <a:xfrm>
              <a:off x="1665381" y="3260138"/>
              <a:ext cx="16363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b="1" dirty="0">
                  <a:solidFill>
                    <a:srgbClr val="EF4639"/>
                  </a:solidFill>
                  <a:latin typeface="Verdana"/>
                  <a:cs typeface="Verdana"/>
                </a:rPr>
                <a:t>33.452</a:t>
              </a:r>
            </a:p>
            <a:p>
              <a:r>
                <a:rPr lang="es-C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Proveedores 2003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E452421-6521-C44F-B7E1-FE8EC59E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320" y="2774306"/>
              <a:ext cx="484959" cy="484959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42EC8FF-9669-6B4D-B4F1-73DBADEB29E9}"/>
              </a:ext>
            </a:extLst>
          </p:cNvPr>
          <p:cNvGrpSpPr/>
          <p:nvPr/>
        </p:nvGrpSpPr>
        <p:grpSpPr>
          <a:xfrm>
            <a:off x="3667760" y="2404335"/>
            <a:ext cx="1636329" cy="1039830"/>
            <a:chOff x="3653728" y="2774306"/>
            <a:chExt cx="1636329" cy="103983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D140D74-BAC4-694D-9232-E96DB3DCB7AB}"/>
                </a:ext>
              </a:extLst>
            </p:cNvPr>
            <p:cNvSpPr/>
            <p:nvPr/>
          </p:nvSpPr>
          <p:spPr>
            <a:xfrm>
              <a:off x="3653728" y="3260138"/>
              <a:ext cx="16363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b="1" dirty="0">
                  <a:solidFill>
                    <a:srgbClr val="EF4639"/>
                  </a:solidFill>
                  <a:latin typeface="Verdana"/>
                  <a:cs typeface="Verdana"/>
                </a:rPr>
                <a:t>90.000</a:t>
              </a:r>
            </a:p>
            <a:p>
              <a:r>
                <a:rPr lang="es-C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Proveedores 2009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E0B7262-7579-7244-91EF-6C0B9AA2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4343" y="2774306"/>
              <a:ext cx="484959" cy="48495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870E3C8-C453-E447-B46F-1691CF29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3790" y="2774306"/>
              <a:ext cx="484959" cy="484959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0AE059E-98E8-2040-B0CC-9F0945F4699A}"/>
              </a:ext>
            </a:extLst>
          </p:cNvPr>
          <p:cNvGrpSpPr/>
          <p:nvPr/>
        </p:nvGrpSpPr>
        <p:grpSpPr>
          <a:xfrm>
            <a:off x="5508113" y="2287864"/>
            <a:ext cx="1636329" cy="1039830"/>
            <a:chOff x="5497405" y="2774306"/>
            <a:chExt cx="1636329" cy="1039830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F48BCA4-9334-9141-8F96-52A859C0C8EE}"/>
                </a:ext>
              </a:extLst>
            </p:cNvPr>
            <p:cNvSpPr/>
            <p:nvPr/>
          </p:nvSpPr>
          <p:spPr>
            <a:xfrm>
              <a:off x="5497405" y="3260138"/>
              <a:ext cx="16363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b="1" dirty="0">
                  <a:solidFill>
                    <a:srgbClr val="EF4639"/>
                  </a:solidFill>
                  <a:latin typeface="Verdana"/>
                  <a:cs typeface="Verdana"/>
                </a:rPr>
                <a:t>114.000</a:t>
              </a:r>
            </a:p>
            <a:p>
              <a:r>
                <a:rPr lang="es-C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/>
                  <a:cs typeface="Verdana"/>
                </a:rPr>
                <a:t>Proveedores 2018</a:t>
              </a: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747070E1-AD34-4247-A7E5-FB11AD880C34}"/>
                </a:ext>
              </a:extLst>
            </p:cNvPr>
            <p:cNvGrpSpPr/>
            <p:nvPr/>
          </p:nvGrpSpPr>
          <p:grpSpPr>
            <a:xfrm>
              <a:off x="5569674" y="2774306"/>
              <a:ext cx="1510392" cy="484959"/>
              <a:chOff x="5569674" y="2774306"/>
              <a:chExt cx="1510392" cy="484959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F62C10C5-5866-5348-A1B8-3B66BD273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9674" y="2774306"/>
                <a:ext cx="484959" cy="484959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30EAF004-BE81-5B40-B3A5-589C5CE51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2391" y="2774306"/>
                <a:ext cx="484959" cy="484959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482C69C1-0828-174F-830A-7F5C6D270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5107" y="2774306"/>
                <a:ext cx="484959" cy="4849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899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8" y="742451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Transacciones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realizadas</a:t>
            </a:r>
            <a:b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 err="1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81955EE-4B39-0640-AE23-A130BCB9C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982487"/>
              </p:ext>
            </p:extLst>
          </p:nvPr>
        </p:nvGraphicFramePr>
        <p:xfrm>
          <a:off x="557373" y="1450478"/>
          <a:ext cx="9268015" cy="530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92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8" y="742451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eficiencia en el uso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recursos públicos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ACB3E8-D94A-C245-87F0-3EDC9419ADC6}"/>
              </a:ext>
            </a:extLst>
          </p:cNvPr>
          <p:cNvSpPr/>
          <p:nvPr/>
        </p:nvSpPr>
        <p:spPr>
          <a:xfrm>
            <a:off x="1491218" y="4412793"/>
            <a:ext cx="3226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Ahorros generales en </a:t>
            </a:r>
            <a:r>
              <a:rPr lang="es-CL" sz="24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público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B886FA9-90E5-9048-AFFF-FABB618D797F}"/>
              </a:ext>
            </a:extLst>
          </p:cNvPr>
          <p:cNvSpPr/>
          <p:nvPr/>
        </p:nvSpPr>
        <p:spPr>
          <a:xfrm>
            <a:off x="5980824" y="3028745"/>
            <a:ext cx="3438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AHORROS DE 4,4%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equivalente a </a:t>
            </a:r>
            <a:r>
              <a:rPr lang="es-CL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US$ 576 millones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(369.216 millones de pesos) en 2018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6B63F3E-5A66-194A-97FF-3D6AABADE6CD}"/>
              </a:ext>
            </a:extLst>
          </p:cNvPr>
          <p:cNvCxnSpPr>
            <a:cxnSpLocks/>
          </p:cNvCxnSpPr>
          <p:nvPr/>
        </p:nvCxnSpPr>
        <p:spPr>
          <a:xfrm>
            <a:off x="5434148" y="1900646"/>
            <a:ext cx="0" cy="3463206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ángulo 1">
            <a:extLst>
              <a:ext uri="{FF2B5EF4-FFF2-40B4-BE49-F238E27FC236}">
                <a16:creationId xmlns:a16="http://schemas.microsoft.com/office/drawing/2014/main" id="{980D30D9-63E2-B142-96A3-A51862CC4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323" y="5874923"/>
            <a:ext cx="7961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Organismos deben comprar en forma eficiente para obtener un </a:t>
            </a:r>
            <a:r>
              <a:rPr lang="es-MX" sz="1600" dirty="0">
                <a:solidFill>
                  <a:srgbClr val="EF4639"/>
                </a:solidFill>
              </a:rPr>
              <a:t>mejor valor por el dinero (value for money)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7985781-F18C-4B4F-A407-5D6DC84A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21" y="2650827"/>
            <a:ext cx="1726291" cy="1556345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8F16C7FF-A8E9-5045-975D-7193EBC7C652}"/>
              </a:ext>
            </a:extLst>
          </p:cNvPr>
          <p:cNvGrpSpPr/>
          <p:nvPr/>
        </p:nvGrpSpPr>
        <p:grpSpPr>
          <a:xfrm>
            <a:off x="5264331" y="3200401"/>
            <a:ext cx="339634" cy="339634"/>
            <a:chOff x="5930536" y="3657600"/>
            <a:chExt cx="339634" cy="339634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73C846A3-61E4-4040-8776-5FE6BC718A7A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Triángulo 41">
              <a:extLst>
                <a:ext uri="{FF2B5EF4-FFF2-40B4-BE49-F238E27FC236}">
                  <a16:creationId xmlns:a16="http://schemas.microsoft.com/office/drawing/2014/main" id="{C81B933E-E4D8-0340-8954-52593FBA0346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Rectángulo 1">
            <a:extLst>
              <a:ext uri="{FF2B5EF4-FFF2-40B4-BE49-F238E27FC236}">
                <a16:creationId xmlns:a16="http://schemas.microsoft.com/office/drawing/2014/main" id="{966251F9-B060-4B9D-AC53-E22F4C2B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24" y="4532855"/>
            <a:ext cx="36535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Eficiencia en </a:t>
            </a:r>
            <a:r>
              <a:rPr lang="es-MX" sz="1600" dirty="0">
                <a:solidFill>
                  <a:srgbClr val="EF4639"/>
                </a:solidFill>
              </a:rPr>
              <a:t>competitividad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plataforma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www.mercadopublico.cl</a:t>
            </a:r>
            <a:endParaRPr lang="es-MX" sz="1600" dirty="0">
              <a:solidFill>
                <a:srgbClr val="EF4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7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8" y="742451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eficiencia en el uso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recursos públicos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ACB3E8-D94A-C245-87F0-3EDC9419ADC6}"/>
              </a:ext>
            </a:extLst>
          </p:cNvPr>
          <p:cNvSpPr/>
          <p:nvPr/>
        </p:nvSpPr>
        <p:spPr>
          <a:xfrm>
            <a:off x="1491218" y="4412793"/>
            <a:ext cx="3226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Ahorros </a:t>
            </a:r>
            <a:r>
              <a:rPr lang="es-CL" sz="24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colaborativas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B886FA9-90E5-9048-AFFF-FABB618D797F}"/>
              </a:ext>
            </a:extLst>
          </p:cNvPr>
          <p:cNvSpPr/>
          <p:nvPr/>
        </p:nvSpPr>
        <p:spPr>
          <a:xfrm>
            <a:off x="5980823" y="3075879"/>
            <a:ext cx="548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Ahorros e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compras colaborativas </a:t>
            </a:r>
            <a:r>
              <a:rPr lang="es-CL" dirty="0">
                <a:solidFill>
                  <a:srgbClr val="EF4639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equivalente a </a:t>
            </a:r>
            <a:r>
              <a:rPr lang="es-CL" dirty="0">
                <a:solidFill>
                  <a:srgbClr val="EF4639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US$7 millones</a:t>
            </a:r>
          </a:p>
          <a:p>
            <a:r>
              <a:rPr lang="es-CL" dirty="0">
                <a:solidFill>
                  <a:srgbClr val="EF4639"/>
                </a:solidFill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2018</a:t>
            </a:r>
          </a:p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6B63F3E-5A66-194A-97FF-3D6AABADE6CD}"/>
              </a:ext>
            </a:extLst>
          </p:cNvPr>
          <p:cNvCxnSpPr>
            <a:cxnSpLocks/>
          </p:cNvCxnSpPr>
          <p:nvPr/>
        </p:nvCxnSpPr>
        <p:spPr>
          <a:xfrm>
            <a:off x="5434148" y="1900646"/>
            <a:ext cx="0" cy="3821424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36BEBF8-6309-5C47-AAEF-8DC3CCAC5ADC}"/>
              </a:ext>
            </a:extLst>
          </p:cNvPr>
          <p:cNvGrpSpPr/>
          <p:nvPr/>
        </p:nvGrpSpPr>
        <p:grpSpPr>
          <a:xfrm>
            <a:off x="5264331" y="3200401"/>
            <a:ext cx="339634" cy="339634"/>
            <a:chOff x="5930536" y="3657600"/>
            <a:chExt cx="339634" cy="339634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4F3B3B1-C4FC-744E-8B9F-C8BB22E289DE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Triángulo 37">
              <a:extLst>
                <a:ext uri="{FF2B5EF4-FFF2-40B4-BE49-F238E27FC236}">
                  <a16:creationId xmlns:a16="http://schemas.microsoft.com/office/drawing/2014/main" id="{A34DA95C-9C77-7442-8BCB-1540751EF692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36F28B5-F390-3746-9FDD-0C8CD151B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670" y="2588935"/>
            <a:ext cx="1815728" cy="1735916"/>
          </a:xfrm>
          <a:prstGeom prst="rect">
            <a:avLst/>
          </a:prstGeom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CBFA1D67-6AE0-45CF-8060-ED7EACEF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323" y="5874923"/>
            <a:ext cx="7961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Organismos deben comprar en forma eficiente para obtener un </a:t>
            </a:r>
            <a:r>
              <a:rPr lang="es-MX" sz="1600" dirty="0">
                <a:solidFill>
                  <a:srgbClr val="EF4639"/>
                </a:solidFill>
              </a:rPr>
              <a:t>mejor valor por el dinero (value for money)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BE123FB1-E724-452F-8FF1-2CFF0681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23" y="4235917"/>
            <a:ext cx="54821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Mejores precios y/o condiciones comerciales con la </a:t>
            </a:r>
            <a:r>
              <a:rPr lang="es-CL" sz="1600" dirty="0">
                <a:solidFill>
                  <a:srgbClr val="EF4639"/>
                </a:solidFill>
              </a:rPr>
              <a:t>agregación de demanda </a:t>
            </a:r>
            <a:r>
              <a:rPr lang="es-MX" sz="1600" dirty="0">
                <a:solidFill>
                  <a:srgbClr val="EF4639"/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rubros relevantes como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 adquisición conjunta de </a:t>
            </a:r>
            <a:r>
              <a:rPr lang="es-CL" sz="1600" dirty="0">
                <a:solidFill>
                  <a:srgbClr val="EF4639"/>
                </a:solidFill>
              </a:rPr>
              <a:t>carne, artículos de oficina, artículos de aseo, licencias y suministro de energía eléctrica</a:t>
            </a:r>
            <a:endParaRPr lang="es-MX" sz="1600" dirty="0">
              <a:solidFill>
                <a:srgbClr val="EF4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745" y="755514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por tamaño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empresa 2018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2C28AD-ECD1-6C4F-BED7-DDA1C35F118E}"/>
              </a:ext>
            </a:extLst>
          </p:cNvPr>
          <p:cNvSpPr/>
          <p:nvPr/>
        </p:nvSpPr>
        <p:spPr>
          <a:xfrm>
            <a:off x="5950219" y="3950180"/>
            <a:ext cx="56109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MiPyme en montos alcanzó un </a:t>
            </a: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53%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Asciende a </a:t>
            </a: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6.942 millones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(4,5 millones de millones de pesos).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 </a:t>
            </a:r>
            <a:r>
              <a:rPr lang="es-CL" sz="1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veces superior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participación de este segmento en economía nacional (15%)</a:t>
            </a:r>
          </a:p>
        </p:txBody>
      </p:sp>
      <p:sp>
        <p:nvSpPr>
          <p:cNvPr id="30" name="CuadroTexto 4">
            <a:extLst>
              <a:ext uri="{FF2B5EF4-FFF2-40B4-BE49-F238E27FC236}">
                <a16:creationId xmlns:a16="http://schemas.microsoft.com/office/drawing/2014/main" id="{0F2AB23C-98B2-E443-8BF1-156C0BBA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219" y="2684493"/>
            <a:ext cx="5610971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 es una herramienta contracíclica: oportunidades de negocio para proveedores más pequeños</a:t>
            </a: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AA3A674A-9E84-BF4F-8DC1-692604B5D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063840"/>
              </p:ext>
            </p:extLst>
          </p:nvPr>
        </p:nvGraphicFramePr>
        <p:xfrm>
          <a:off x="-460684" y="1338160"/>
          <a:ext cx="6711349" cy="451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7EB2410-37D2-B84E-A429-4E1FEC25502B}"/>
              </a:ext>
            </a:extLst>
          </p:cNvPr>
          <p:cNvCxnSpPr>
            <a:cxnSpLocks/>
          </p:cNvCxnSpPr>
          <p:nvPr/>
        </p:nvCxnSpPr>
        <p:spPr>
          <a:xfrm>
            <a:off x="5434148" y="1900646"/>
            <a:ext cx="0" cy="4957354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DA4E983-A7FD-5141-8385-191A6EAFC9BD}"/>
              </a:ext>
            </a:extLst>
          </p:cNvPr>
          <p:cNvGrpSpPr/>
          <p:nvPr/>
        </p:nvGrpSpPr>
        <p:grpSpPr>
          <a:xfrm>
            <a:off x="5264331" y="2740904"/>
            <a:ext cx="339634" cy="339634"/>
            <a:chOff x="5930536" y="3657600"/>
            <a:chExt cx="339634" cy="339634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0845E909-AD91-904D-B8BC-09B285CD204C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Triángulo 35">
              <a:extLst>
                <a:ext uri="{FF2B5EF4-FFF2-40B4-BE49-F238E27FC236}">
                  <a16:creationId xmlns:a16="http://schemas.microsoft.com/office/drawing/2014/main" id="{554110CA-FACA-7541-909E-7273B0951AAB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8588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88" y="742451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Mipyme regional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adquisiciones del comprador</a:t>
            </a:r>
          </a:p>
        </p:txBody>
      </p:sp>
      <p:sp>
        <p:nvSpPr>
          <p:cNvPr id="32" name="Rectángulo 1">
            <a:extLst>
              <a:ext uri="{FF2B5EF4-FFF2-40B4-BE49-F238E27FC236}">
                <a16:creationId xmlns:a16="http://schemas.microsoft.com/office/drawing/2014/main" id="{980D30D9-63E2-B142-96A3-A51862CC4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19" y="2181387"/>
            <a:ext cx="393182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MiPyme en montos en regiones alcanzó un </a:t>
            </a:r>
            <a:r>
              <a:rPr lang="es-CL" sz="1600" dirty="0">
                <a:solidFill>
                  <a:srgbClr val="EF4639"/>
                </a:solidFill>
              </a:rPr>
              <a:t>60%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(versus 53% a nivel nacional)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 participación regional es</a:t>
            </a:r>
            <a:b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1600" dirty="0">
                <a:solidFill>
                  <a:srgbClr val="EF4639"/>
                </a:solidFill>
              </a:rPr>
              <a:t>4 veces superior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 de este segmento en la economía nacional (15%)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Destacan: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Atacama</a:t>
            </a:r>
            <a:r>
              <a:rPr lang="es-CL" sz="1600" dirty="0">
                <a:solidFill>
                  <a:srgbClr val="EF4639"/>
                </a:solidFill>
              </a:rPr>
              <a:t> 73,83%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Tarapacá</a:t>
            </a:r>
            <a:r>
              <a:rPr lang="es-CL" sz="1600" dirty="0">
                <a:solidFill>
                  <a:srgbClr val="EF4639"/>
                </a:solidFill>
              </a:rPr>
              <a:t> 73,83%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O’Higgins</a:t>
            </a:r>
            <a:r>
              <a:rPr lang="es-MX" sz="1600" dirty="0">
                <a:solidFill>
                  <a:srgbClr val="EF4639"/>
                </a:solidFill>
              </a:rPr>
              <a:t> 71,67%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B7EEA05-5584-4D34-B98D-D14485B4A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785527"/>
              </p:ext>
            </p:extLst>
          </p:nvPr>
        </p:nvGraphicFramePr>
        <p:xfrm>
          <a:off x="5483536" y="1554980"/>
          <a:ext cx="5480028" cy="5076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52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14" y="755514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Montos transados</a:t>
            </a:r>
            <a:b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sector</a:t>
            </a:r>
          </a:p>
        </p:txBody>
      </p:sp>
      <p:sp>
        <p:nvSpPr>
          <p:cNvPr id="30" name="CuadroTexto 4">
            <a:extLst>
              <a:ext uri="{FF2B5EF4-FFF2-40B4-BE49-F238E27FC236}">
                <a16:creationId xmlns:a16="http://schemas.microsoft.com/office/drawing/2014/main" id="{0F2AB23C-98B2-E443-8BF1-156C0BBA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072" y="2684493"/>
            <a:ext cx="466335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Lideran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 </a:t>
            </a:r>
            <a:r>
              <a:rPr lang="es-CL" sz="18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central </a:t>
            </a:r>
            <a:r>
              <a:rPr lang="es-CL" sz="18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Municipalidades </a:t>
            </a:r>
            <a:r>
              <a:rPr lang="es-CL" sz="18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22%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7EB2410-37D2-B84E-A429-4E1FEC25502B}"/>
              </a:ext>
            </a:extLst>
          </p:cNvPr>
          <p:cNvCxnSpPr>
            <a:cxnSpLocks/>
          </p:cNvCxnSpPr>
          <p:nvPr/>
        </p:nvCxnSpPr>
        <p:spPr>
          <a:xfrm>
            <a:off x="6096000" y="1900646"/>
            <a:ext cx="0" cy="4957354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DA4E983-A7FD-5141-8385-191A6EAFC9BD}"/>
              </a:ext>
            </a:extLst>
          </p:cNvPr>
          <p:cNvGrpSpPr/>
          <p:nvPr/>
        </p:nvGrpSpPr>
        <p:grpSpPr>
          <a:xfrm>
            <a:off x="5926183" y="2740904"/>
            <a:ext cx="339634" cy="339634"/>
            <a:chOff x="5930536" y="3657600"/>
            <a:chExt cx="339634" cy="339634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0845E909-AD91-904D-B8BC-09B285CD204C}"/>
                </a:ext>
              </a:extLst>
            </p:cNvPr>
            <p:cNvSpPr/>
            <p:nvPr/>
          </p:nvSpPr>
          <p:spPr>
            <a:xfrm>
              <a:off x="5930536" y="3657600"/>
              <a:ext cx="339634" cy="339634"/>
            </a:xfrm>
            <a:prstGeom prst="rect">
              <a:avLst/>
            </a:prstGeom>
            <a:solidFill>
              <a:srgbClr val="CF5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Triángulo 35">
              <a:extLst>
                <a:ext uri="{FF2B5EF4-FFF2-40B4-BE49-F238E27FC236}">
                  <a16:creationId xmlns:a16="http://schemas.microsoft.com/office/drawing/2014/main" id="{554110CA-FACA-7541-909E-7273B0951AAB}"/>
                </a:ext>
              </a:extLst>
            </p:cNvPr>
            <p:cNvSpPr/>
            <p:nvPr/>
          </p:nvSpPr>
          <p:spPr>
            <a:xfrm rot="5400000">
              <a:off x="6039741" y="3755570"/>
              <a:ext cx="166682" cy="1436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B8C8254-500F-B04D-BA88-559A9C967390}"/>
              </a:ext>
            </a:extLst>
          </p:cNvPr>
          <p:cNvSpPr/>
          <p:nvPr/>
        </p:nvSpPr>
        <p:spPr>
          <a:xfrm>
            <a:off x="1175744" y="1824500"/>
            <a:ext cx="336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de cada sector en ChileCompra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996FC77-74E7-49F5-BCC3-9DFC1E8F1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17243"/>
              </p:ext>
            </p:extLst>
          </p:nvPr>
        </p:nvGraphicFramePr>
        <p:xfrm>
          <a:off x="476565" y="2070721"/>
          <a:ext cx="5209586" cy="435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440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83F283A2-1424-194A-B204-0AAFA327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14" y="755514"/>
            <a:ext cx="6455446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MX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Montos transados por sector</a:t>
            </a:r>
            <a:br>
              <a:rPr lang="es-MX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2600" dirty="0">
                <a:solidFill>
                  <a:srgbClr val="EF46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tamaño de empresa</a:t>
            </a:r>
            <a:endParaRPr lang="es-CL" sz="2600" dirty="0">
              <a:solidFill>
                <a:srgbClr val="EF46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269BB84-6E0F-704A-93BD-C55E40C1EF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133600"/>
              </p:ext>
            </p:extLst>
          </p:nvPr>
        </p:nvGraphicFramePr>
        <p:xfrm>
          <a:off x="838782" y="4249195"/>
          <a:ext cx="3226666" cy="2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0142CF2-E204-714B-AB06-C1BA789F2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898063"/>
              </p:ext>
            </p:extLst>
          </p:nvPr>
        </p:nvGraphicFramePr>
        <p:xfrm>
          <a:off x="3998044" y="1571323"/>
          <a:ext cx="3226666" cy="2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96D4531-879D-EC4B-B8F2-CA16C78CD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533446"/>
              </p:ext>
            </p:extLst>
          </p:nvPr>
        </p:nvGraphicFramePr>
        <p:xfrm>
          <a:off x="7543805" y="4193346"/>
          <a:ext cx="3226666" cy="2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D54AF3B-6BCD-E24A-A030-1B9E64F7E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64273"/>
              </p:ext>
            </p:extLst>
          </p:nvPr>
        </p:nvGraphicFramePr>
        <p:xfrm>
          <a:off x="7624660" y="1593645"/>
          <a:ext cx="3226666" cy="2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5B5A733-0923-CF4C-A2DB-705FFE090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6537"/>
              </p:ext>
            </p:extLst>
          </p:nvPr>
        </p:nvGraphicFramePr>
        <p:xfrm>
          <a:off x="640819" y="1568044"/>
          <a:ext cx="3226666" cy="242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209BABE-5980-F442-97BB-308BBDFBEA41}"/>
              </a:ext>
            </a:extLst>
          </p:cNvPr>
          <p:cNvCxnSpPr>
            <a:cxnSpLocks/>
          </p:cNvCxnSpPr>
          <p:nvPr/>
        </p:nvCxnSpPr>
        <p:spPr>
          <a:xfrm flipV="1">
            <a:off x="1169214" y="4148966"/>
            <a:ext cx="10352226" cy="18779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2014DF-2275-4771-80F9-A299134EB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4642"/>
              </p:ext>
            </p:extLst>
          </p:nvPr>
        </p:nvGraphicFramePr>
        <p:xfrm>
          <a:off x="3747641" y="4213697"/>
          <a:ext cx="3727472" cy="243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8810463"/>
      </p:ext>
    </p:extLst>
  </p:cSld>
  <p:clrMapOvr>
    <a:masterClrMapping/>
  </p:clrMapOvr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13842</TotalTime>
  <Words>606</Words>
  <Application>Microsoft Macintosh PowerPoint</Application>
  <PresentationFormat>Panorámica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7_Tema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Uribe</dc:creator>
  <cp:lastModifiedBy>Paulina Cabrera</cp:lastModifiedBy>
  <cp:revision>247</cp:revision>
  <cp:lastPrinted>2015-02-04T12:14:40Z</cp:lastPrinted>
  <dcterms:created xsi:type="dcterms:W3CDTF">2015-01-28T19:42:29Z</dcterms:created>
  <dcterms:modified xsi:type="dcterms:W3CDTF">2019-03-18T18:09:27Z</dcterms:modified>
</cp:coreProperties>
</file>