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494" r:id="rId5"/>
    <p:sldId id="2493" r:id="rId6"/>
    <p:sldId id="2487" r:id="rId7"/>
    <p:sldId id="2484" r:id="rId8"/>
    <p:sldId id="2486" r:id="rId9"/>
    <p:sldId id="2483" r:id="rId10"/>
    <p:sldId id="2488" r:id="rId11"/>
    <p:sldId id="2489" r:id="rId12"/>
    <p:sldId id="2491" r:id="rId13"/>
    <p:sldId id="2490" r:id="rId14"/>
    <p:sldId id="2485" r:id="rId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ardo Viveros" initials="EV" lastIdx="17" clrIdx="0">
    <p:extLst>
      <p:ext uri="{19B8F6BF-5375-455C-9EA6-DF929625EA0E}">
        <p15:presenceInfo xmlns:p15="http://schemas.microsoft.com/office/powerpoint/2012/main" userId="S::eduardo.viveros@chilecompra.cl::2fb64b1a-7ca3-42df-afac-ff42b3d23ac5" providerId="AD"/>
      </p:ext>
    </p:extLst>
  </p:cmAuthor>
  <p:cmAuthor id="2" name="Felipe Medina" initials="FM" lastIdx="18" clrIdx="1">
    <p:extLst>
      <p:ext uri="{19B8F6BF-5375-455C-9EA6-DF929625EA0E}">
        <p15:presenceInfo xmlns:p15="http://schemas.microsoft.com/office/powerpoint/2012/main" userId="S::felipe.medina@chilecompra.cl::449a897a-0e53-4c72-8a9e-ea3361f79265" providerId="AD"/>
      </p:ext>
    </p:extLst>
  </p:cmAuthor>
  <p:cmAuthor id="3" name="Sergio Calderón" initials="SC" lastIdx="3" clrIdx="2">
    <p:extLst>
      <p:ext uri="{19B8F6BF-5375-455C-9EA6-DF929625EA0E}">
        <p15:presenceInfo xmlns:p15="http://schemas.microsoft.com/office/powerpoint/2012/main" userId="S::sergio.calderon@chilecompra.cl::947653fa-bf69-4ef4-8675-417f025abd77" providerId="AD"/>
      </p:ext>
    </p:extLst>
  </p:cmAuthor>
  <p:cmAuthor id="4" name="Isis López" initials="IL" lastIdx="3" clrIdx="3">
    <p:extLst>
      <p:ext uri="{19B8F6BF-5375-455C-9EA6-DF929625EA0E}">
        <p15:presenceInfo xmlns:p15="http://schemas.microsoft.com/office/powerpoint/2012/main" userId="S::isis.lopez@chilecompra.cl::bdc3fa9a-1bfb-4796-ac22-a19276830f08" providerId="AD"/>
      </p:ext>
    </p:extLst>
  </p:cmAuthor>
  <p:cmAuthor id="5" name="Catalina Uribe" initials="CU" lastIdx="1" clrIdx="4">
    <p:extLst>
      <p:ext uri="{19B8F6BF-5375-455C-9EA6-DF929625EA0E}">
        <p15:presenceInfo xmlns:p15="http://schemas.microsoft.com/office/powerpoint/2012/main" userId="S::catalina.uribe@chilecompra.cl::551f5e79-b9be-403a-b928-2a65ba4f1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6BDB6-B504-BA45-A792-A3877417A5D6}" v="44" dt="2020-04-09T14:35:36.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5"/>
  </p:normalViewPr>
  <p:slideViewPr>
    <p:cSldViewPr snapToGrid="0">
      <p:cViewPr varScale="1">
        <p:scale>
          <a:sx n="89" d="100"/>
          <a:sy n="89" d="100"/>
        </p:scale>
        <p:origin x="1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del título</a:t>
            </a:r>
          </a:p>
        </p:txBody>
      </p:sp>
      <p:sp>
        <p:nvSpPr>
          <p:cNvPr id="12" name="Nivel de texto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3696690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exto del título"/>
          <p:cNvSpPr txBox="1">
            <a:spLocks noGrp="1"/>
          </p:cNvSpPr>
          <p:nvPr>
            <p:ph type="title"/>
          </p:nvPr>
        </p:nvSpPr>
        <p:spPr>
          <a:xfrm>
            <a:off x="839787" y="365125"/>
            <a:ext cx="10515601" cy="1325563"/>
          </a:xfrm>
          <a:prstGeom prst="rect">
            <a:avLst/>
          </a:prstGeom>
        </p:spPr>
        <p:txBody>
          <a:bodyPr/>
          <a:lstStyle/>
          <a:p>
            <a:r>
              <a:t>Texto del título</a:t>
            </a:r>
          </a:p>
        </p:txBody>
      </p:sp>
      <p:sp>
        <p:nvSpPr>
          <p:cNvPr id="48" name="Nivel de texto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54905323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7317415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73" name="Nivel de texto 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Nivel de texto 1</a:t>
            </a:r>
          </a:p>
          <a:p>
            <a:pPr lvl="1"/>
            <a:r>
              <a:t>Nivel de texto 2</a:t>
            </a:r>
          </a:p>
          <a:p>
            <a:pPr lvl="2"/>
            <a:r>
              <a:t>Nivel de texto 3</a:t>
            </a:r>
          </a:p>
          <a:p>
            <a:pPr lvl="3"/>
            <a:r>
              <a:t>Nivel de texto 4</a:t>
            </a:r>
          </a:p>
          <a:p>
            <a:pPr lvl="4"/>
            <a:r>
              <a:t>Nivel de texto 5</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80778036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exto del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del título</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Nivel de texto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971073507"/>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extLst>
      <p:ext uri="{BB962C8B-B14F-4D97-AF65-F5344CB8AC3E}">
        <p14:creationId xmlns:p14="http://schemas.microsoft.com/office/powerpoint/2010/main" val="2938694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mercadopublico.c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CD18A77-93BE-4645-AA2C-4F441CDF548D}"/>
              </a:ext>
            </a:extLst>
          </p:cNvPr>
          <p:cNvSpPr txBox="1"/>
          <p:nvPr/>
        </p:nvSpPr>
        <p:spPr>
          <a:xfrm>
            <a:off x="2202873" y="4293973"/>
            <a:ext cx="778625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 Compra Ágil</a:t>
            </a:r>
            <a:endParaRPr kumimoji="0" lang="es-CL" sz="3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s-CL" sz="3200" b="0" i="0" u="none" strike="noStrike" kern="0" cap="none" spc="0" normalizeH="0" baseline="0" noProof="0" dirty="0">
              <a:ln>
                <a:noFill/>
              </a:ln>
              <a:solidFill>
                <a:srgbClr val="000000"/>
              </a:solidFill>
              <a:effectLst/>
              <a:uLnTx/>
              <a:uFillTx/>
              <a:latin typeface="Calibri"/>
              <a:ea typeface="+mj-ea"/>
              <a:cs typeface="Calibri"/>
              <a:sym typeface="Calibri"/>
            </a:endParaRPr>
          </a:p>
        </p:txBody>
      </p:sp>
    </p:spTree>
    <p:extLst>
      <p:ext uri="{BB962C8B-B14F-4D97-AF65-F5344CB8AC3E}">
        <p14:creationId xmlns:p14="http://schemas.microsoft.com/office/powerpoint/2010/main" val="316056643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herramienta, llave inglesa, sierra&#10;&#10;Descripción generada automáticamente">
            <a:extLst>
              <a:ext uri="{FF2B5EF4-FFF2-40B4-BE49-F238E27FC236}">
                <a16:creationId xmlns:a16="http://schemas.microsoft.com/office/drawing/2014/main" id="{E3E26107-B09A-A64C-80C7-8F860E80791F}"/>
              </a:ext>
            </a:extLst>
          </p:cNvPr>
          <p:cNvPicPr>
            <a:picLocks noChangeAspect="1"/>
          </p:cNvPicPr>
          <p:nvPr/>
        </p:nvPicPr>
        <p:blipFill>
          <a:blip r:embed="rId2"/>
          <a:stretch>
            <a:fillRect/>
          </a:stretch>
        </p:blipFill>
        <p:spPr>
          <a:xfrm>
            <a:off x="10944914" y="91944"/>
            <a:ext cx="744091" cy="938972"/>
          </a:xfrm>
          <a:prstGeom prst="rect">
            <a:avLst/>
          </a:prstGeom>
        </p:spPr>
      </p:pic>
      <p:pic>
        <p:nvPicPr>
          <p:cNvPr id="16" name="Imagen 15">
            <a:extLst>
              <a:ext uri="{FF2B5EF4-FFF2-40B4-BE49-F238E27FC236}">
                <a16:creationId xmlns:a16="http://schemas.microsoft.com/office/drawing/2014/main" id="{E2CCBCFF-DA78-3349-8561-ABE279CB9CDC}"/>
              </a:ext>
            </a:extLst>
          </p:cNvPr>
          <p:cNvPicPr>
            <a:picLocks noChangeAspect="1"/>
          </p:cNvPicPr>
          <p:nvPr/>
        </p:nvPicPr>
        <p:blipFill>
          <a:blip r:embed="rId3"/>
          <a:stretch>
            <a:fillRect/>
          </a:stretch>
        </p:blipFill>
        <p:spPr>
          <a:xfrm flipV="1">
            <a:off x="-1" y="6754220"/>
            <a:ext cx="12192001" cy="104775"/>
          </a:xfrm>
          <a:prstGeom prst="rect">
            <a:avLst/>
          </a:prstGeom>
        </p:spPr>
      </p:pic>
      <p:sp>
        <p:nvSpPr>
          <p:cNvPr id="50" name="CuadroTexto 49">
            <a:extLst>
              <a:ext uri="{FF2B5EF4-FFF2-40B4-BE49-F238E27FC236}">
                <a16:creationId xmlns:a16="http://schemas.microsoft.com/office/drawing/2014/main" id="{E8B51760-0920-1F43-A68C-F3A188FC83AA}"/>
              </a:ext>
            </a:extLst>
          </p:cNvPr>
          <p:cNvSpPr txBox="1"/>
          <p:nvPr/>
        </p:nvSpPr>
        <p:spPr>
          <a:xfrm>
            <a:off x="502995" y="284242"/>
            <a:ext cx="9055343"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Actualizar rubros para la Compra Ágil</a:t>
            </a:r>
          </a:p>
        </p:txBody>
      </p:sp>
      <p:sp>
        <p:nvSpPr>
          <p:cNvPr id="15" name="Subtítulo 2">
            <a:extLst>
              <a:ext uri="{FF2B5EF4-FFF2-40B4-BE49-F238E27FC236}">
                <a16:creationId xmlns:a16="http://schemas.microsoft.com/office/drawing/2014/main" id="{A5DBF9ED-8606-544E-9A92-BF934C9BB505}"/>
              </a:ext>
            </a:extLst>
          </p:cNvPr>
          <p:cNvSpPr txBox="1">
            <a:spLocks/>
          </p:cNvSpPr>
          <p:nvPr/>
        </p:nvSpPr>
        <p:spPr>
          <a:xfrm>
            <a:off x="6330020" y="346248"/>
            <a:ext cx="4614894" cy="456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Compra Ágil</a:t>
            </a:r>
          </a:p>
        </p:txBody>
      </p:sp>
      <p:pic>
        <p:nvPicPr>
          <p:cNvPr id="2" name="Imagen 1">
            <a:extLst>
              <a:ext uri="{FF2B5EF4-FFF2-40B4-BE49-F238E27FC236}">
                <a16:creationId xmlns:a16="http://schemas.microsoft.com/office/drawing/2014/main" id="{C5972DAE-BA6A-764D-BD1F-598E00CB5228}"/>
              </a:ext>
            </a:extLst>
          </p:cNvPr>
          <p:cNvPicPr>
            <a:picLocks noChangeAspect="1"/>
          </p:cNvPicPr>
          <p:nvPr/>
        </p:nvPicPr>
        <p:blipFill rotWithShape="1">
          <a:blip r:embed="rId4"/>
          <a:srcRect t="4885"/>
          <a:stretch/>
        </p:blipFill>
        <p:spPr>
          <a:xfrm>
            <a:off x="1960437" y="1123321"/>
            <a:ext cx="8271123" cy="5239629"/>
          </a:xfrm>
          <a:prstGeom prst="rect">
            <a:avLst/>
          </a:prstGeom>
          <a:ln>
            <a:solidFill>
              <a:schemeClr val="tx1"/>
            </a:solidFill>
          </a:ln>
        </p:spPr>
      </p:pic>
    </p:spTree>
    <p:extLst>
      <p:ext uri="{BB962C8B-B14F-4D97-AF65-F5344CB8AC3E}">
        <p14:creationId xmlns:p14="http://schemas.microsoft.com/office/powerpoint/2010/main" val="417340794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CD18A77-93BE-4645-AA2C-4F441CDF548D}"/>
              </a:ext>
            </a:extLst>
          </p:cNvPr>
          <p:cNvSpPr txBox="1"/>
          <p:nvPr/>
        </p:nvSpPr>
        <p:spPr>
          <a:xfrm>
            <a:off x="2202873" y="4293973"/>
            <a:ext cx="778625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 Compra Ágil</a:t>
            </a:r>
            <a:endParaRPr kumimoji="0" lang="es-CL" sz="3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s-CL" sz="3200" b="0" i="0" u="none" strike="noStrike" kern="0" cap="none" spc="0" normalizeH="0" baseline="0" noProof="0" dirty="0">
              <a:ln>
                <a:noFill/>
              </a:ln>
              <a:solidFill>
                <a:srgbClr val="000000"/>
              </a:solidFill>
              <a:effectLst/>
              <a:uLnTx/>
              <a:uFillTx/>
              <a:latin typeface="Calibri"/>
              <a:ea typeface="+mj-ea"/>
              <a:cs typeface="Calibri"/>
              <a:sym typeface="Calibri"/>
            </a:endParaRPr>
          </a:p>
        </p:txBody>
      </p:sp>
    </p:spTree>
    <p:extLst>
      <p:ext uri="{BB962C8B-B14F-4D97-AF65-F5344CB8AC3E}">
        <p14:creationId xmlns:p14="http://schemas.microsoft.com/office/powerpoint/2010/main" val="137744761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CD18A77-93BE-4645-AA2C-4F441CDF548D}"/>
              </a:ext>
            </a:extLst>
          </p:cNvPr>
          <p:cNvSpPr txBox="1"/>
          <p:nvPr/>
        </p:nvSpPr>
        <p:spPr>
          <a:xfrm>
            <a:off x="2202873" y="4293973"/>
            <a:ext cx="778625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 Compra Ágil</a:t>
            </a:r>
            <a:endParaRPr kumimoji="0" lang="es-CL" sz="3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s-CL" sz="3200" b="0" i="0" u="none" strike="noStrike" kern="0" cap="none" spc="0" normalizeH="0" baseline="0" noProof="0" dirty="0">
              <a:ln>
                <a:noFill/>
              </a:ln>
              <a:solidFill>
                <a:srgbClr val="000000"/>
              </a:solidFill>
              <a:effectLst/>
              <a:uLnTx/>
              <a:uFillTx/>
              <a:latin typeface="Calibri"/>
              <a:ea typeface="+mj-ea"/>
              <a:cs typeface="Calibri"/>
              <a:sym typeface="Calibri"/>
            </a:endParaRPr>
          </a:p>
        </p:txBody>
      </p:sp>
      <p:pic>
        <p:nvPicPr>
          <p:cNvPr id="3" name="Imagen 2">
            <a:extLst>
              <a:ext uri="{FF2B5EF4-FFF2-40B4-BE49-F238E27FC236}">
                <a16:creationId xmlns:a16="http://schemas.microsoft.com/office/drawing/2014/main" id="{B89212C0-1A6E-1844-AF6E-C93A850848DB}"/>
              </a:ext>
            </a:extLst>
          </p:cNvPr>
          <p:cNvPicPr>
            <a:picLocks noChangeAspect="1"/>
          </p:cNvPicPr>
          <p:nvPr/>
        </p:nvPicPr>
        <p:blipFill>
          <a:blip r:embed="rId3"/>
          <a:stretch>
            <a:fillRect/>
          </a:stretch>
        </p:blipFill>
        <p:spPr>
          <a:xfrm>
            <a:off x="10366498" y="4064383"/>
            <a:ext cx="1390073" cy="1536396"/>
          </a:xfrm>
          <a:prstGeom prst="rect">
            <a:avLst/>
          </a:prstGeom>
        </p:spPr>
      </p:pic>
      <p:sp>
        <p:nvSpPr>
          <p:cNvPr id="4" name="Rectángulo 3">
            <a:extLst>
              <a:ext uri="{FF2B5EF4-FFF2-40B4-BE49-F238E27FC236}">
                <a16:creationId xmlns:a16="http://schemas.microsoft.com/office/drawing/2014/main" id="{7D2C47D5-C143-CE4B-B6B3-212A376666D5}"/>
              </a:ext>
            </a:extLst>
          </p:cNvPr>
          <p:cNvSpPr/>
          <p:nvPr/>
        </p:nvSpPr>
        <p:spPr>
          <a:xfrm>
            <a:off x="9893722" y="5600858"/>
            <a:ext cx="2335623" cy="954107"/>
          </a:xfrm>
          <a:prstGeom prst="rect">
            <a:avLst/>
          </a:prstGeom>
        </p:spPr>
        <p:txBody>
          <a:bodyPr wrap="square">
            <a:spAutoFit/>
          </a:bodyPr>
          <a:lstStyle/>
          <a:p>
            <a:pPr algn="ctr"/>
            <a:r>
              <a:rPr lang="es-CL" sz="1400" b="1" dirty="0">
                <a:latin typeface="Verdana" panose="020B0604030504040204" pitchFamily="34" charset="0"/>
                <a:ea typeface="Verdana" panose="020B0604030504040204" pitchFamily="34" charset="0"/>
                <a:cs typeface="Verdana" panose="020B0604030504040204" pitchFamily="34" charset="0"/>
              </a:rPr>
              <a:t>Felipe Medina R.</a:t>
            </a:r>
          </a:p>
          <a:p>
            <a:pPr algn="ctr"/>
            <a:r>
              <a:rPr lang="es-CL" sz="1400" dirty="0">
                <a:latin typeface="Verdana" panose="020B0604030504040204" pitchFamily="34" charset="0"/>
                <a:ea typeface="Verdana" panose="020B0604030504040204" pitchFamily="34" charset="0"/>
                <a:cs typeface="Verdana" panose="020B0604030504040204" pitchFamily="34" charset="0"/>
              </a:rPr>
              <a:t>Profesional Adopción </a:t>
            </a:r>
          </a:p>
          <a:p>
            <a:pPr algn="ctr"/>
            <a:r>
              <a:rPr lang="es-CL" sz="1400" dirty="0">
                <a:latin typeface="Verdana" panose="020B0604030504040204" pitchFamily="34" charset="0"/>
                <a:ea typeface="Verdana" panose="020B0604030504040204" pitchFamily="34" charset="0"/>
                <a:cs typeface="Verdana" panose="020B0604030504040204" pitchFamily="34" charset="0"/>
              </a:rPr>
              <a:t>de Servicios</a:t>
            </a:r>
          </a:p>
          <a:p>
            <a:pPr algn="just"/>
            <a:endParaRPr lang="es-CL" sz="1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844929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herramienta, llave inglesa, sierra&#10;&#10;Descripción generada automáticamente">
            <a:extLst>
              <a:ext uri="{FF2B5EF4-FFF2-40B4-BE49-F238E27FC236}">
                <a16:creationId xmlns:a16="http://schemas.microsoft.com/office/drawing/2014/main" id="{E3E26107-B09A-A64C-80C7-8F860E80791F}"/>
              </a:ext>
            </a:extLst>
          </p:cNvPr>
          <p:cNvPicPr>
            <a:picLocks noChangeAspect="1"/>
          </p:cNvPicPr>
          <p:nvPr/>
        </p:nvPicPr>
        <p:blipFill>
          <a:blip r:embed="rId2"/>
          <a:stretch>
            <a:fillRect/>
          </a:stretch>
        </p:blipFill>
        <p:spPr>
          <a:xfrm>
            <a:off x="10944914" y="91944"/>
            <a:ext cx="744091" cy="938972"/>
          </a:xfrm>
          <a:prstGeom prst="rect">
            <a:avLst/>
          </a:prstGeom>
        </p:spPr>
      </p:pic>
      <p:sp>
        <p:nvSpPr>
          <p:cNvPr id="14" name="Subtítulo 2">
            <a:extLst>
              <a:ext uri="{FF2B5EF4-FFF2-40B4-BE49-F238E27FC236}">
                <a16:creationId xmlns:a16="http://schemas.microsoft.com/office/drawing/2014/main" id="{208BEAC3-3000-9647-9F83-8421573B015F}"/>
              </a:ext>
            </a:extLst>
          </p:cNvPr>
          <p:cNvSpPr txBox="1">
            <a:spLocks/>
          </p:cNvSpPr>
          <p:nvPr/>
        </p:nvSpPr>
        <p:spPr>
          <a:xfrm>
            <a:off x="6330020" y="346248"/>
            <a:ext cx="4614894" cy="456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Compra Ágil</a:t>
            </a:r>
          </a:p>
        </p:txBody>
      </p:sp>
      <p:pic>
        <p:nvPicPr>
          <p:cNvPr id="16" name="Imagen 15">
            <a:extLst>
              <a:ext uri="{FF2B5EF4-FFF2-40B4-BE49-F238E27FC236}">
                <a16:creationId xmlns:a16="http://schemas.microsoft.com/office/drawing/2014/main" id="{E2CCBCFF-DA78-3349-8561-ABE279CB9CDC}"/>
              </a:ext>
            </a:extLst>
          </p:cNvPr>
          <p:cNvPicPr>
            <a:picLocks noChangeAspect="1"/>
          </p:cNvPicPr>
          <p:nvPr/>
        </p:nvPicPr>
        <p:blipFill>
          <a:blip r:embed="rId3"/>
          <a:stretch>
            <a:fillRect/>
          </a:stretch>
        </p:blipFill>
        <p:spPr>
          <a:xfrm flipV="1">
            <a:off x="-1" y="6754220"/>
            <a:ext cx="12192001" cy="104775"/>
          </a:xfrm>
          <a:prstGeom prst="rect">
            <a:avLst/>
          </a:prstGeom>
        </p:spPr>
      </p:pic>
      <p:sp>
        <p:nvSpPr>
          <p:cNvPr id="50" name="CuadroTexto 49">
            <a:extLst>
              <a:ext uri="{FF2B5EF4-FFF2-40B4-BE49-F238E27FC236}">
                <a16:creationId xmlns:a16="http://schemas.microsoft.com/office/drawing/2014/main" id="{E8B51760-0920-1F43-A68C-F3A188FC83AA}"/>
              </a:ext>
            </a:extLst>
          </p:cNvPr>
          <p:cNvSpPr txBox="1"/>
          <p:nvPr/>
        </p:nvSpPr>
        <p:spPr>
          <a:xfrm>
            <a:off x="502995" y="284242"/>
            <a:ext cx="7592269"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Modificación al Reglamento</a:t>
            </a:r>
          </a:p>
        </p:txBody>
      </p:sp>
      <p:pic>
        <p:nvPicPr>
          <p:cNvPr id="4" name="Imagen 3">
            <a:extLst>
              <a:ext uri="{FF2B5EF4-FFF2-40B4-BE49-F238E27FC236}">
                <a16:creationId xmlns:a16="http://schemas.microsoft.com/office/drawing/2014/main" id="{6143247B-8692-7C48-B798-F3852BBB83CE}"/>
              </a:ext>
            </a:extLst>
          </p:cNvPr>
          <p:cNvPicPr>
            <a:picLocks noChangeAspect="1"/>
          </p:cNvPicPr>
          <p:nvPr/>
        </p:nvPicPr>
        <p:blipFill>
          <a:blip r:embed="rId4"/>
          <a:stretch>
            <a:fillRect/>
          </a:stretch>
        </p:blipFill>
        <p:spPr>
          <a:xfrm>
            <a:off x="2029461" y="972190"/>
            <a:ext cx="8133075" cy="5678856"/>
          </a:xfrm>
          <a:prstGeom prst="rect">
            <a:avLst/>
          </a:prstGeom>
        </p:spPr>
      </p:pic>
    </p:spTree>
    <p:extLst>
      <p:ext uri="{BB962C8B-B14F-4D97-AF65-F5344CB8AC3E}">
        <p14:creationId xmlns:p14="http://schemas.microsoft.com/office/powerpoint/2010/main" val="21444923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herramienta, llave inglesa, sierra&#10;&#10;Descripción generada automáticamente">
            <a:extLst>
              <a:ext uri="{FF2B5EF4-FFF2-40B4-BE49-F238E27FC236}">
                <a16:creationId xmlns:a16="http://schemas.microsoft.com/office/drawing/2014/main" id="{E3E26107-B09A-A64C-80C7-8F860E80791F}"/>
              </a:ext>
            </a:extLst>
          </p:cNvPr>
          <p:cNvPicPr>
            <a:picLocks noChangeAspect="1"/>
          </p:cNvPicPr>
          <p:nvPr/>
        </p:nvPicPr>
        <p:blipFill>
          <a:blip r:embed="rId2"/>
          <a:stretch>
            <a:fillRect/>
          </a:stretch>
        </p:blipFill>
        <p:spPr>
          <a:xfrm>
            <a:off x="10944914" y="91944"/>
            <a:ext cx="744091" cy="938972"/>
          </a:xfrm>
          <a:prstGeom prst="rect">
            <a:avLst/>
          </a:prstGeom>
        </p:spPr>
      </p:pic>
      <p:sp>
        <p:nvSpPr>
          <p:cNvPr id="14" name="Subtítulo 2">
            <a:extLst>
              <a:ext uri="{FF2B5EF4-FFF2-40B4-BE49-F238E27FC236}">
                <a16:creationId xmlns:a16="http://schemas.microsoft.com/office/drawing/2014/main" id="{208BEAC3-3000-9647-9F83-8421573B015F}"/>
              </a:ext>
            </a:extLst>
          </p:cNvPr>
          <p:cNvSpPr txBox="1">
            <a:spLocks/>
          </p:cNvSpPr>
          <p:nvPr/>
        </p:nvSpPr>
        <p:spPr>
          <a:xfrm>
            <a:off x="6330020" y="346248"/>
            <a:ext cx="4614894" cy="456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Compra Ágil</a:t>
            </a:r>
          </a:p>
        </p:txBody>
      </p:sp>
      <p:pic>
        <p:nvPicPr>
          <p:cNvPr id="16" name="Imagen 15">
            <a:extLst>
              <a:ext uri="{FF2B5EF4-FFF2-40B4-BE49-F238E27FC236}">
                <a16:creationId xmlns:a16="http://schemas.microsoft.com/office/drawing/2014/main" id="{E2CCBCFF-DA78-3349-8561-ABE279CB9CDC}"/>
              </a:ext>
            </a:extLst>
          </p:cNvPr>
          <p:cNvPicPr>
            <a:picLocks noChangeAspect="1"/>
          </p:cNvPicPr>
          <p:nvPr/>
        </p:nvPicPr>
        <p:blipFill>
          <a:blip r:embed="rId3"/>
          <a:stretch>
            <a:fillRect/>
          </a:stretch>
        </p:blipFill>
        <p:spPr>
          <a:xfrm flipV="1">
            <a:off x="-1" y="6754220"/>
            <a:ext cx="12192001" cy="104775"/>
          </a:xfrm>
          <a:prstGeom prst="rect">
            <a:avLst/>
          </a:prstGeom>
        </p:spPr>
      </p:pic>
      <p:sp>
        <p:nvSpPr>
          <p:cNvPr id="50" name="CuadroTexto 49">
            <a:extLst>
              <a:ext uri="{FF2B5EF4-FFF2-40B4-BE49-F238E27FC236}">
                <a16:creationId xmlns:a16="http://schemas.microsoft.com/office/drawing/2014/main" id="{E8B51760-0920-1F43-A68C-F3A188FC83AA}"/>
              </a:ext>
            </a:extLst>
          </p:cNvPr>
          <p:cNvSpPr txBox="1"/>
          <p:nvPr/>
        </p:nvSpPr>
        <p:spPr>
          <a:xfrm>
            <a:off x="502995" y="284242"/>
            <a:ext cx="7592269"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s-CL" sz="3200" b="1" kern="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¿Qué es la Compra Ágil?</a:t>
            </a:r>
            <a:endParaRPr kumimoji="0" lang="es-CL"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2" name="Rectángulo 1">
            <a:extLst>
              <a:ext uri="{FF2B5EF4-FFF2-40B4-BE49-F238E27FC236}">
                <a16:creationId xmlns:a16="http://schemas.microsoft.com/office/drawing/2014/main" id="{F4DE56CD-05AD-CF49-9B19-134F620F5C8F}"/>
              </a:ext>
            </a:extLst>
          </p:cNvPr>
          <p:cNvSpPr/>
          <p:nvPr/>
        </p:nvSpPr>
        <p:spPr>
          <a:xfrm>
            <a:off x="700703" y="1286413"/>
            <a:ext cx="10692227" cy="1354217"/>
          </a:xfrm>
          <a:prstGeom prst="rect">
            <a:avLst/>
          </a:prstGeom>
        </p:spPr>
        <p:txBody>
          <a:bodyPr wrap="square">
            <a:spAutoFit/>
          </a:bodyPr>
          <a:lstStyle/>
          <a:p>
            <a:pPr algn="ctr" fontAlgn="base"/>
            <a:r>
              <a:rPr lang="es-CL" sz="16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La compra menor se define como aquella compra por montos iguales o menores a 30 UTM, que previo al requerimiento de 3 cotizaciones debe materializarse a través del sistema de información, bastando para su formalización la emisión y posterior aceptación de la orden de compra por parte del proveedor.</a:t>
            </a:r>
          </a:p>
          <a:p>
            <a:pPr algn="ctr" fontAlgn="base"/>
            <a:endParaRPr lang="es-CL" b="0" i="0" u="none" strike="noStrike" dirty="0">
              <a:solidFill>
                <a:srgbClr val="52525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3" name="Rectángulo 2">
            <a:extLst>
              <a:ext uri="{FF2B5EF4-FFF2-40B4-BE49-F238E27FC236}">
                <a16:creationId xmlns:a16="http://schemas.microsoft.com/office/drawing/2014/main" id="{01F761DA-293E-0841-95D4-B0240A092666}"/>
              </a:ext>
            </a:extLst>
          </p:cNvPr>
          <p:cNvSpPr/>
          <p:nvPr/>
        </p:nvSpPr>
        <p:spPr>
          <a:xfrm>
            <a:off x="700703" y="4099401"/>
            <a:ext cx="4958691" cy="1600438"/>
          </a:xfrm>
          <a:prstGeom prst="rect">
            <a:avLst/>
          </a:prstGeom>
        </p:spPr>
        <p:txBody>
          <a:bodyPr wrap="square">
            <a:spAutoFit/>
          </a:bodyPr>
          <a:lstStyle/>
          <a:p>
            <a:pPr algn="ctr"/>
            <a:r>
              <a:rPr lang="es-CL" sz="1400" b="1" dirty="0">
                <a:latin typeface="Verdana" panose="020B0604030504040204" pitchFamily="34" charset="0"/>
                <a:ea typeface="Verdana" panose="020B0604030504040204" pitchFamily="34" charset="0"/>
                <a:cs typeface="Verdana" panose="020B0604030504040204" pitchFamily="34" charset="0"/>
              </a:rPr>
              <a:t>El acceso a estas compras no es fácil, ni expedito para las Mipymes.</a:t>
            </a:r>
          </a:p>
          <a:p>
            <a:pPr algn="ctr"/>
            <a:endParaRPr lang="es-CL" sz="1400" b="1" dirty="0">
              <a:latin typeface="Verdana" panose="020B0604030504040204" pitchFamily="34" charset="0"/>
              <a:ea typeface="Verdana" panose="020B0604030504040204" pitchFamily="34" charset="0"/>
              <a:cs typeface="Verdana" panose="020B0604030504040204" pitchFamily="34" charset="0"/>
            </a:endParaRPr>
          </a:p>
          <a:p>
            <a:pPr algn="ctr"/>
            <a:r>
              <a:rPr lang="es-CL" sz="1400" b="1" dirty="0">
                <a:latin typeface="Verdana" panose="020B0604030504040204" pitchFamily="34" charset="0"/>
                <a:ea typeface="Verdana" panose="020B0604030504040204" pitchFamily="34" charset="0"/>
                <a:cs typeface="Verdana" panose="020B0604030504040204" pitchFamily="34" charset="0"/>
              </a:rPr>
              <a:t>Compras menores se realizan a un alto costo administrativo y procesos de compra poco eficientes.</a:t>
            </a:r>
          </a:p>
          <a:p>
            <a:pPr algn="just"/>
            <a:endParaRPr lang="es-CL" sz="1400" dirty="0">
              <a:latin typeface="Verdana" panose="020B0604030504040204" pitchFamily="34" charset="0"/>
              <a:ea typeface="Verdana" panose="020B0604030504040204" pitchFamily="34" charset="0"/>
              <a:cs typeface="Verdana" panose="020B0604030504040204" pitchFamily="34" charset="0"/>
            </a:endParaRPr>
          </a:p>
        </p:txBody>
      </p:sp>
      <p:sp>
        <p:nvSpPr>
          <p:cNvPr id="15" name="Rectángulo redondeado 34">
            <a:extLst>
              <a:ext uri="{FF2B5EF4-FFF2-40B4-BE49-F238E27FC236}">
                <a16:creationId xmlns:a16="http://schemas.microsoft.com/office/drawing/2014/main" id="{49846149-E797-E34F-B510-38C5899A4287}"/>
              </a:ext>
            </a:extLst>
          </p:cNvPr>
          <p:cNvSpPr/>
          <p:nvPr/>
        </p:nvSpPr>
        <p:spPr>
          <a:xfrm>
            <a:off x="1314755" y="3293317"/>
            <a:ext cx="3425685" cy="456854"/>
          </a:xfrm>
          <a:prstGeom prst="roundRect">
            <a:avLst>
              <a:gd name="adj" fmla="val 8333"/>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Montserra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sym typeface="Montserrat"/>
              </a:rPr>
              <a:t>Problema</a:t>
            </a:r>
            <a:endParaRPr kumimoji="0" lang="es-CL" sz="1600" b="1" i="0" u="none" strike="noStrike" kern="1200" cap="none" spc="0" normalizeH="0" baseline="0" noProof="0" dirty="0">
              <a:ln>
                <a:noFill/>
              </a:ln>
              <a:solidFill>
                <a:prstClr val="black"/>
              </a:solidFill>
              <a:effectLst/>
              <a:uLnTx/>
              <a:uFillTx/>
              <a:latin typeface="Calibri"/>
              <a:ea typeface="+mn-ea"/>
              <a:cs typeface="Helvetica"/>
              <a:sym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a:ea typeface="+mn-ea"/>
              <a:cs typeface="Helvetica"/>
              <a:sym typeface="Calibri"/>
            </a:endParaRPr>
          </a:p>
        </p:txBody>
      </p:sp>
      <p:sp>
        <p:nvSpPr>
          <p:cNvPr id="17" name="Rectángulo 16">
            <a:extLst>
              <a:ext uri="{FF2B5EF4-FFF2-40B4-BE49-F238E27FC236}">
                <a16:creationId xmlns:a16="http://schemas.microsoft.com/office/drawing/2014/main" id="{1B49CD02-D7C0-9940-B60C-4F0BDD45E23A}"/>
              </a:ext>
            </a:extLst>
          </p:cNvPr>
          <p:cNvSpPr/>
          <p:nvPr/>
        </p:nvSpPr>
        <p:spPr>
          <a:xfrm>
            <a:off x="8176895" y="4102443"/>
            <a:ext cx="3425685" cy="1815882"/>
          </a:xfrm>
          <a:prstGeom prst="rect">
            <a:avLst/>
          </a:prstGeom>
        </p:spPr>
        <p:txBody>
          <a:bodyPr wrap="square">
            <a:spAutoFit/>
          </a:bodyPr>
          <a:lstStyle/>
          <a:p>
            <a:pPr algn="ctr" defTabSz="457200" hangingPunct="0"/>
            <a:r>
              <a:rPr lang="es-CL" sz="14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Facilitar la participación a las Mipymes en las compras del Estado.</a:t>
            </a:r>
          </a:p>
          <a:p>
            <a:pPr algn="ctr" defTabSz="457200" hangingPunct="0"/>
            <a:endParaRPr lang="es-CL" sz="14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endParaRPr>
          </a:p>
          <a:p>
            <a:pPr algn="ctr" defTabSz="457200" hangingPunct="0"/>
            <a:r>
              <a:rPr lang="es-CL" sz="1400" dirty="0">
                <a:solidFill>
                  <a:srgbClr val="000000"/>
                </a:solidFill>
                <a:latin typeface="Verdana" panose="020B0604030504040204" pitchFamily="34" charset="0"/>
                <a:ea typeface="Verdana" panose="020B0604030504040204" pitchFamily="34" charset="0"/>
                <a:cs typeface="Verdana" panose="020B0604030504040204" pitchFamily="34" charset="0"/>
                <a:sym typeface="Calibri"/>
              </a:rPr>
              <a:t>Generar eficiencia en la contratación pública con altos estándares de probidad y transparencia.</a:t>
            </a:r>
            <a:endParaRPr lang="es-CL" sz="1400" dirty="0">
              <a:latin typeface="Verdana" panose="020B0604030504040204" pitchFamily="34" charset="0"/>
              <a:ea typeface="Verdana" panose="020B0604030504040204" pitchFamily="34" charset="0"/>
              <a:cs typeface="Verdana" panose="020B0604030504040204" pitchFamily="34" charset="0"/>
            </a:endParaRPr>
          </a:p>
        </p:txBody>
      </p:sp>
      <p:sp>
        <p:nvSpPr>
          <p:cNvPr id="18" name="Rectángulo redondeado 34">
            <a:extLst>
              <a:ext uri="{FF2B5EF4-FFF2-40B4-BE49-F238E27FC236}">
                <a16:creationId xmlns:a16="http://schemas.microsoft.com/office/drawing/2014/main" id="{2074F1FA-0726-BB43-A70A-E7CD3F29BF15}"/>
              </a:ext>
            </a:extLst>
          </p:cNvPr>
          <p:cNvSpPr/>
          <p:nvPr/>
        </p:nvSpPr>
        <p:spPr>
          <a:xfrm>
            <a:off x="8176896" y="3293317"/>
            <a:ext cx="3425685" cy="456854"/>
          </a:xfrm>
          <a:prstGeom prst="roundRect">
            <a:avLst>
              <a:gd name="adj" fmla="val 8333"/>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600" b="1">
                <a:solidFill>
                  <a:prstClr val="black"/>
                </a:solidFill>
                <a:latin typeface="Verdana" panose="020B0604030504040204" pitchFamily="34" charset="0"/>
                <a:ea typeface="Verdana" panose="020B0604030504040204" pitchFamily="34" charset="0"/>
                <a:cs typeface="Verdana" panose="020B0604030504040204" pitchFamily="34" charset="0"/>
                <a:sym typeface="Montserrat"/>
              </a:rPr>
              <a:t>Objetivo de ChileCompra</a:t>
            </a:r>
            <a:endParaRPr kumimoji="0" lang="es-CL" sz="1800" b="0" i="0" u="none" strike="noStrike" kern="1200" cap="none" spc="0" normalizeH="0" baseline="0" noProof="0">
              <a:ln>
                <a:noFill/>
              </a:ln>
              <a:solidFill>
                <a:prstClr val="white"/>
              </a:solidFill>
              <a:effectLst/>
              <a:uLnTx/>
              <a:uFillTx/>
              <a:latin typeface="Calibri"/>
              <a:ea typeface="+mn-ea"/>
              <a:cs typeface="Helvetica"/>
              <a:sym typeface="Calibri"/>
            </a:endParaRPr>
          </a:p>
        </p:txBody>
      </p:sp>
      <p:sp>
        <p:nvSpPr>
          <p:cNvPr id="6" name="Flecha derecha 5">
            <a:extLst>
              <a:ext uri="{FF2B5EF4-FFF2-40B4-BE49-F238E27FC236}">
                <a16:creationId xmlns:a16="http://schemas.microsoft.com/office/drawing/2014/main" id="{B9B8A7A0-E6D8-EC40-8EB1-8CA27FEFDE78}"/>
              </a:ext>
            </a:extLst>
          </p:cNvPr>
          <p:cNvSpPr/>
          <p:nvPr/>
        </p:nvSpPr>
        <p:spPr>
          <a:xfrm>
            <a:off x="6096000" y="3867665"/>
            <a:ext cx="1280984" cy="432486"/>
          </a:xfrm>
          <a:prstGeom prst="rightArrow">
            <a:avLst/>
          </a:prstGeom>
          <a:solidFill>
            <a:srgbClr val="FFC000"/>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s-ES_tradnl"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133525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herramienta, llave inglesa, sierra&#10;&#10;Descripción generada automáticamente">
            <a:extLst>
              <a:ext uri="{FF2B5EF4-FFF2-40B4-BE49-F238E27FC236}">
                <a16:creationId xmlns:a16="http://schemas.microsoft.com/office/drawing/2014/main" id="{E3E26107-B09A-A64C-80C7-8F860E80791F}"/>
              </a:ext>
            </a:extLst>
          </p:cNvPr>
          <p:cNvPicPr>
            <a:picLocks noChangeAspect="1"/>
          </p:cNvPicPr>
          <p:nvPr/>
        </p:nvPicPr>
        <p:blipFill>
          <a:blip r:embed="rId2"/>
          <a:stretch>
            <a:fillRect/>
          </a:stretch>
        </p:blipFill>
        <p:spPr>
          <a:xfrm>
            <a:off x="10944914" y="91944"/>
            <a:ext cx="744091" cy="938972"/>
          </a:xfrm>
          <a:prstGeom prst="rect">
            <a:avLst/>
          </a:prstGeom>
        </p:spPr>
      </p:pic>
      <p:pic>
        <p:nvPicPr>
          <p:cNvPr id="16" name="Imagen 15">
            <a:extLst>
              <a:ext uri="{FF2B5EF4-FFF2-40B4-BE49-F238E27FC236}">
                <a16:creationId xmlns:a16="http://schemas.microsoft.com/office/drawing/2014/main" id="{E2CCBCFF-DA78-3349-8561-ABE279CB9CDC}"/>
              </a:ext>
            </a:extLst>
          </p:cNvPr>
          <p:cNvPicPr>
            <a:picLocks noChangeAspect="1"/>
          </p:cNvPicPr>
          <p:nvPr/>
        </p:nvPicPr>
        <p:blipFill>
          <a:blip r:embed="rId3"/>
          <a:stretch>
            <a:fillRect/>
          </a:stretch>
        </p:blipFill>
        <p:spPr>
          <a:xfrm flipV="1">
            <a:off x="-1" y="6754220"/>
            <a:ext cx="12192001" cy="104775"/>
          </a:xfrm>
          <a:prstGeom prst="rect">
            <a:avLst/>
          </a:prstGeom>
        </p:spPr>
      </p:pic>
      <p:sp>
        <p:nvSpPr>
          <p:cNvPr id="50" name="CuadroTexto 49">
            <a:extLst>
              <a:ext uri="{FF2B5EF4-FFF2-40B4-BE49-F238E27FC236}">
                <a16:creationId xmlns:a16="http://schemas.microsoft.com/office/drawing/2014/main" id="{E8B51760-0920-1F43-A68C-F3A188FC83AA}"/>
              </a:ext>
            </a:extLst>
          </p:cNvPr>
          <p:cNvSpPr txBox="1"/>
          <p:nvPr/>
        </p:nvSpPr>
        <p:spPr>
          <a:xfrm>
            <a:off x="502995" y="284242"/>
            <a:ext cx="7592269"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Compra Ágil</a:t>
            </a:r>
          </a:p>
        </p:txBody>
      </p:sp>
      <p:sp>
        <p:nvSpPr>
          <p:cNvPr id="2" name="Rectángulo 1">
            <a:extLst>
              <a:ext uri="{FF2B5EF4-FFF2-40B4-BE49-F238E27FC236}">
                <a16:creationId xmlns:a16="http://schemas.microsoft.com/office/drawing/2014/main" id="{F4DE56CD-05AD-CF49-9B19-134F620F5C8F}"/>
              </a:ext>
            </a:extLst>
          </p:cNvPr>
          <p:cNvSpPr/>
          <p:nvPr/>
        </p:nvSpPr>
        <p:spPr>
          <a:xfrm>
            <a:off x="167613" y="1188236"/>
            <a:ext cx="5467522" cy="923330"/>
          </a:xfrm>
          <a:prstGeom prst="rect">
            <a:avLst/>
          </a:prstGeom>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ChileCompra está implementando herramienta de Compra Ágil para las compras del Estado menores a 30 UTM</a:t>
            </a:r>
          </a:p>
        </p:txBody>
      </p:sp>
      <p:sp>
        <p:nvSpPr>
          <p:cNvPr id="3" name="Rectángulo 2">
            <a:extLst>
              <a:ext uri="{FF2B5EF4-FFF2-40B4-BE49-F238E27FC236}">
                <a16:creationId xmlns:a16="http://schemas.microsoft.com/office/drawing/2014/main" id="{01F761DA-293E-0841-95D4-B0240A092666}"/>
              </a:ext>
            </a:extLst>
          </p:cNvPr>
          <p:cNvSpPr/>
          <p:nvPr/>
        </p:nvSpPr>
        <p:spPr>
          <a:xfrm>
            <a:off x="700704" y="2851362"/>
            <a:ext cx="4147068"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Para la implementación del Plan Económico de Emergencia asociado al Coronavirus, anunciado por el Ministro de Hacienda Ignacio Briones este 19 de marzo, la Dirección ChileCompra se encuentra desarrollando una nueva herramienta de Compra Ágil, la que busca apoyar a las empresas y particularmente a las pymes. </a:t>
            </a:r>
            <a:endParaRPr kumimoji="0" lang="es-ES_tradnl" sz="16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2" name="Conector recto 21">
            <a:extLst>
              <a:ext uri="{FF2B5EF4-FFF2-40B4-BE49-F238E27FC236}">
                <a16:creationId xmlns:a16="http://schemas.microsoft.com/office/drawing/2014/main" id="{542796F4-CE10-AC42-8B43-91FCAA999CD0}"/>
              </a:ext>
            </a:extLst>
          </p:cNvPr>
          <p:cNvCxnSpPr>
            <a:cxnSpLocks/>
          </p:cNvCxnSpPr>
          <p:nvPr/>
        </p:nvCxnSpPr>
        <p:spPr>
          <a:xfrm>
            <a:off x="5611191" y="2232800"/>
            <a:ext cx="0" cy="3053006"/>
          </a:xfrm>
          <a:prstGeom prst="line">
            <a:avLst/>
          </a:prstGeom>
          <a:ln w="31750">
            <a:solidFill>
              <a:srgbClr val="FFC000"/>
            </a:solidFill>
            <a:prstDash val="solid"/>
          </a:ln>
        </p:spPr>
        <p:style>
          <a:lnRef idx="1">
            <a:schemeClr val="accent1"/>
          </a:lnRef>
          <a:fillRef idx="0">
            <a:schemeClr val="accent1"/>
          </a:fillRef>
          <a:effectRef idx="0">
            <a:schemeClr val="accent1"/>
          </a:effectRef>
          <a:fontRef idx="minor">
            <a:schemeClr val="tx1"/>
          </a:fontRef>
        </p:style>
      </p:cxnSp>
      <p:sp>
        <p:nvSpPr>
          <p:cNvPr id="15" name="Subtítulo 2">
            <a:extLst>
              <a:ext uri="{FF2B5EF4-FFF2-40B4-BE49-F238E27FC236}">
                <a16:creationId xmlns:a16="http://schemas.microsoft.com/office/drawing/2014/main" id="{A5DBF9ED-8606-544E-9A92-BF934C9BB505}"/>
              </a:ext>
            </a:extLst>
          </p:cNvPr>
          <p:cNvSpPr txBox="1">
            <a:spLocks/>
          </p:cNvSpPr>
          <p:nvPr/>
        </p:nvSpPr>
        <p:spPr>
          <a:xfrm>
            <a:off x="6330020" y="346248"/>
            <a:ext cx="4614894" cy="456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Compra Ágil</a:t>
            </a:r>
          </a:p>
        </p:txBody>
      </p:sp>
      <p:pic>
        <p:nvPicPr>
          <p:cNvPr id="7" name="Imagen 6" descr="Captura de pantalla de un celular con letras&#10;&#10;Descripción generada automáticamente">
            <a:extLst>
              <a:ext uri="{FF2B5EF4-FFF2-40B4-BE49-F238E27FC236}">
                <a16:creationId xmlns:a16="http://schemas.microsoft.com/office/drawing/2014/main" id="{57429F40-75A8-FA47-8777-806F0621CBCB}"/>
              </a:ext>
            </a:extLst>
          </p:cNvPr>
          <p:cNvPicPr>
            <a:picLocks noChangeAspect="1"/>
          </p:cNvPicPr>
          <p:nvPr/>
        </p:nvPicPr>
        <p:blipFill>
          <a:blip r:embed="rId4"/>
          <a:stretch>
            <a:fillRect/>
          </a:stretch>
        </p:blipFill>
        <p:spPr>
          <a:xfrm>
            <a:off x="6035485" y="2820231"/>
            <a:ext cx="5988903" cy="3691521"/>
          </a:xfrm>
          <a:prstGeom prst="rect">
            <a:avLst/>
          </a:prstGeom>
        </p:spPr>
      </p:pic>
      <p:pic>
        <p:nvPicPr>
          <p:cNvPr id="9" name="Imagen 8" descr="Captura de pantalla de un celular&#10;&#10;Descripción generada automáticamente">
            <a:extLst>
              <a:ext uri="{FF2B5EF4-FFF2-40B4-BE49-F238E27FC236}">
                <a16:creationId xmlns:a16="http://schemas.microsoft.com/office/drawing/2014/main" id="{DEA79088-C665-FD42-980E-2E2B644077A8}"/>
              </a:ext>
            </a:extLst>
          </p:cNvPr>
          <p:cNvPicPr>
            <a:picLocks noChangeAspect="1"/>
          </p:cNvPicPr>
          <p:nvPr/>
        </p:nvPicPr>
        <p:blipFill>
          <a:blip r:embed="rId5"/>
          <a:stretch>
            <a:fillRect/>
          </a:stretch>
        </p:blipFill>
        <p:spPr>
          <a:xfrm>
            <a:off x="6035484" y="1013845"/>
            <a:ext cx="5988903" cy="1846481"/>
          </a:xfrm>
          <a:prstGeom prst="rect">
            <a:avLst/>
          </a:prstGeom>
        </p:spPr>
      </p:pic>
    </p:spTree>
    <p:extLst>
      <p:ext uri="{BB962C8B-B14F-4D97-AF65-F5344CB8AC3E}">
        <p14:creationId xmlns:p14="http://schemas.microsoft.com/office/powerpoint/2010/main" val="165248151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herramienta, llave inglesa, sierra&#10;&#10;Descripción generada automáticamente">
            <a:extLst>
              <a:ext uri="{FF2B5EF4-FFF2-40B4-BE49-F238E27FC236}">
                <a16:creationId xmlns:a16="http://schemas.microsoft.com/office/drawing/2014/main" id="{E3E26107-B09A-A64C-80C7-8F860E80791F}"/>
              </a:ext>
            </a:extLst>
          </p:cNvPr>
          <p:cNvPicPr>
            <a:picLocks noChangeAspect="1"/>
          </p:cNvPicPr>
          <p:nvPr/>
        </p:nvPicPr>
        <p:blipFill>
          <a:blip r:embed="rId2"/>
          <a:stretch>
            <a:fillRect/>
          </a:stretch>
        </p:blipFill>
        <p:spPr>
          <a:xfrm>
            <a:off x="10944914" y="91944"/>
            <a:ext cx="744091" cy="938972"/>
          </a:xfrm>
          <a:prstGeom prst="rect">
            <a:avLst/>
          </a:prstGeom>
        </p:spPr>
      </p:pic>
      <p:pic>
        <p:nvPicPr>
          <p:cNvPr id="16" name="Imagen 15">
            <a:extLst>
              <a:ext uri="{FF2B5EF4-FFF2-40B4-BE49-F238E27FC236}">
                <a16:creationId xmlns:a16="http://schemas.microsoft.com/office/drawing/2014/main" id="{E2CCBCFF-DA78-3349-8561-ABE279CB9CDC}"/>
              </a:ext>
            </a:extLst>
          </p:cNvPr>
          <p:cNvPicPr>
            <a:picLocks noChangeAspect="1"/>
          </p:cNvPicPr>
          <p:nvPr/>
        </p:nvPicPr>
        <p:blipFill>
          <a:blip r:embed="rId3"/>
          <a:stretch>
            <a:fillRect/>
          </a:stretch>
        </p:blipFill>
        <p:spPr>
          <a:xfrm flipV="1">
            <a:off x="-1" y="6754220"/>
            <a:ext cx="12192001" cy="104775"/>
          </a:xfrm>
          <a:prstGeom prst="rect">
            <a:avLst/>
          </a:prstGeom>
        </p:spPr>
      </p:pic>
      <p:sp>
        <p:nvSpPr>
          <p:cNvPr id="50" name="CuadroTexto 49">
            <a:extLst>
              <a:ext uri="{FF2B5EF4-FFF2-40B4-BE49-F238E27FC236}">
                <a16:creationId xmlns:a16="http://schemas.microsoft.com/office/drawing/2014/main" id="{E8B51760-0920-1F43-A68C-F3A188FC83AA}"/>
              </a:ext>
            </a:extLst>
          </p:cNvPr>
          <p:cNvSpPr txBox="1"/>
          <p:nvPr/>
        </p:nvSpPr>
        <p:spPr>
          <a:xfrm>
            <a:off x="502995" y="284242"/>
            <a:ext cx="7592269"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Compra Ágil</a:t>
            </a:r>
          </a:p>
        </p:txBody>
      </p:sp>
      <p:sp>
        <p:nvSpPr>
          <p:cNvPr id="2" name="Rectángulo 1">
            <a:extLst>
              <a:ext uri="{FF2B5EF4-FFF2-40B4-BE49-F238E27FC236}">
                <a16:creationId xmlns:a16="http://schemas.microsoft.com/office/drawing/2014/main" id="{F4DE56CD-05AD-CF49-9B19-134F620F5C8F}"/>
              </a:ext>
            </a:extLst>
          </p:cNvPr>
          <p:cNvSpPr/>
          <p:nvPr/>
        </p:nvSpPr>
        <p:spPr>
          <a:xfrm>
            <a:off x="662059" y="1244707"/>
            <a:ext cx="10692227" cy="646331"/>
          </a:xfrm>
          <a:prstGeom prst="rect">
            <a:avLst/>
          </a:prstGeom>
        </p:spPr>
        <p:txBody>
          <a:bodyPr wrap="square">
            <a:spAutoFit/>
          </a:bodyPr>
          <a:lstStyle/>
          <a:p>
            <a:pPr algn="ctr" fontAlgn="base"/>
            <a:r>
              <a:rPr lang="es-CL">
                <a:latin typeface="Verdana" panose="020B0604030504040204" pitchFamily="34" charset="0"/>
                <a:ea typeface="Verdana" panose="020B0604030504040204" pitchFamily="34" charset="0"/>
                <a:cs typeface="Verdana" panose="020B0604030504040204" pitchFamily="34" charset="0"/>
              </a:rPr>
              <a:t>ChileCompra está implementando herramienta de Compra Ágil </a:t>
            </a:r>
          </a:p>
          <a:p>
            <a:pPr algn="ctr" fontAlgn="base"/>
            <a:r>
              <a:rPr lang="es-CL">
                <a:latin typeface="Verdana" panose="020B0604030504040204" pitchFamily="34" charset="0"/>
                <a:ea typeface="Verdana" panose="020B0604030504040204" pitchFamily="34" charset="0"/>
                <a:cs typeface="Verdana" panose="020B0604030504040204" pitchFamily="34" charset="0"/>
              </a:rPr>
              <a:t>para las compras del Estado menores a 30 UTM</a:t>
            </a:r>
            <a:endParaRPr lang="es-CL" b="0" i="0" u="none" strike="noStrike">
              <a:effectLst/>
              <a:latin typeface="Verdana" panose="020B0604030504040204" pitchFamily="34" charset="0"/>
              <a:ea typeface="Verdana" panose="020B0604030504040204" pitchFamily="34" charset="0"/>
              <a:cs typeface="Verdana" panose="020B0604030504040204" pitchFamily="34" charset="0"/>
            </a:endParaRPr>
          </a:p>
        </p:txBody>
      </p:sp>
      <p:sp>
        <p:nvSpPr>
          <p:cNvPr id="4" name="Rectángulo 3">
            <a:extLst>
              <a:ext uri="{FF2B5EF4-FFF2-40B4-BE49-F238E27FC236}">
                <a16:creationId xmlns:a16="http://schemas.microsoft.com/office/drawing/2014/main" id="{41C9E1E2-3657-6741-9353-079902C9B4F1}"/>
              </a:ext>
            </a:extLst>
          </p:cNvPr>
          <p:cNvSpPr/>
          <p:nvPr/>
        </p:nvSpPr>
        <p:spPr>
          <a:xfrm>
            <a:off x="1330163" y="2651818"/>
            <a:ext cx="9356018" cy="1815882"/>
          </a:xfrm>
          <a:prstGeom prst="rect">
            <a:avLst/>
          </a:prstGeom>
        </p:spPr>
        <p:txBody>
          <a:bodyPr wrap="square">
            <a:spAutoFit/>
          </a:bodyPr>
          <a:lstStyle/>
          <a:p>
            <a:pPr algn="just"/>
            <a:r>
              <a:rPr lang="es-CL" sz="1600" dirty="0">
                <a:latin typeface="Verdana" panose="020B0604030504040204" pitchFamily="34" charset="0"/>
                <a:ea typeface="Verdana" panose="020B0604030504040204" pitchFamily="34" charset="0"/>
                <a:cs typeface="Verdana" panose="020B0604030504040204" pitchFamily="34" charset="0"/>
              </a:rPr>
              <a:t>Se trata de una solución focalizada en todas las compras del Estado menores a 30 UTM ($1,5 millones de pesos), que estará disponible en el plazo de un mes comprometido y que permitirá que los usuarios compradores y proveedores puedan -de manera rápida y simple- efectuar sus transacciones en </a:t>
            </a:r>
            <a:r>
              <a:rPr lang="es-CL" sz="1600" dirty="0">
                <a:latin typeface="Verdana" panose="020B0604030504040204" pitchFamily="34" charset="0"/>
                <a:ea typeface="Verdana" panose="020B0604030504040204" pitchFamily="34" charset="0"/>
                <a:cs typeface="Verdana" panose="020B0604030504040204" pitchFamily="34" charset="0"/>
                <a:hlinkClick r:id="rId4"/>
              </a:rPr>
              <a:t>www.mercadopublico.cl</a:t>
            </a:r>
            <a:r>
              <a:rPr lang="es-CL" sz="1600" dirty="0">
                <a:latin typeface="Verdana" panose="020B0604030504040204" pitchFamily="34" charset="0"/>
                <a:ea typeface="Verdana" panose="020B0604030504040204" pitchFamily="34" charset="0"/>
                <a:cs typeface="Verdana" panose="020B0604030504040204" pitchFamily="34" charset="0"/>
              </a:rPr>
              <a:t>. Esto es, que los organismos compradores puedan solicitar sus cotizaciones en línea cuando efectúan estas compras menores y, en el caso de las empresas, puedan recibir sus notificaciones sobre oportunidades de negocio en estas adquisiciones.</a:t>
            </a:r>
            <a:endParaRPr lang="es-ES_tradnl" sz="16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ángulo 4">
            <a:extLst>
              <a:ext uri="{FF2B5EF4-FFF2-40B4-BE49-F238E27FC236}">
                <a16:creationId xmlns:a16="http://schemas.microsoft.com/office/drawing/2014/main" id="{ED302958-B403-E542-A8B7-BE11973EC77E}"/>
              </a:ext>
            </a:extLst>
          </p:cNvPr>
          <p:cNvSpPr/>
          <p:nvPr/>
        </p:nvSpPr>
        <p:spPr>
          <a:xfrm>
            <a:off x="2385620" y="5661729"/>
            <a:ext cx="7664579" cy="738664"/>
          </a:xfrm>
          <a:prstGeom prst="rect">
            <a:avLst/>
          </a:prstGeom>
        </p:spPr>
        <p:txBody>
          <a:bodyPr wrap="square">
            <a:spAutoFit/>
          </a:bodyPr>
          <a:lstStyle/>
          <a:p>
            <a:pPr algn="ctr"/>
            <a:r>
              <a:rPr lang="es-CL" sz="1400" b="1">
                <a:latin typeface="Verdana" panose="020B0604030504040204" pitchFamily="34" charset="0"/>
                <a:ea typeface="Verdana" panose="020B0604030504040204" pitchFamily="34" charset="0"/>
                <a:cs typeface="Verdana" panose="020B0604030504040204" pitchFamily="34" charset="0"/>
              </a:rPr>
              <a:t>La Compra Ágil representa el 80% del total de todas las transacciones que realiza el Estado en </a:t>
            </a:r>
            <a:r>
              <a:rPr lang="es-CL" sz="1400" b="1">
                <a:latin typeface="Verdana" panose="020B0604030504040204" pitchFamily="34" charset="0"/>
                <a:ea typeface="Verdana" panose="020B0604030504040204" pitchFamily="34" charset="0"/>
                <a:cs typeface="Verdana" panose="020B0604030504040204" pitchFamily="34" charset="0"/>
                <a:hlinkClick r:id="rId4"/>
              </a:rPr>
              <a:t>www.mercadopublico.cl</a:t>
            </a:r>
            <a:r>
              <a:rPr lang="es-CL" sz="1400" b="1">
                <a:latin typeface="Verdana" panose="020B0604030504040204" pitchFamily="34" charset="0"/>
                <a:ea typeface="Verdana" panose="020B0604030504040204" pitchFamily="34" charset="0"/>
                <a:cs typeface="Verdana" panose="020B0604030504040204" pitchFamily="34" charset="0"/>
              </a:rPr>
              <a:t> y que tienen un valor anual del orden de US$ 800 millones.</a:t>
            </a:r>
            <a:endParaRPr lang="es-ES_tradnl" sz="1400" b="1">
              <a:latin typeface="Verdana" panose="020B0604030504040204" pitchFamily="34" charset="0"/>
              <a:ea typeface="Verdana" panose="020B0604030504040204" pitchFamily="34" charset="0"/>
              <a:cs typeface="Verdana" panose="020B0604030504040204" pitchFamily="34" charset="0"/>
            </a:endParaRPr>
          </a:p>
        </p:txBody>
      </p:sp>
      <p:sp>
        <p:nvSpPr>
          <p:cNvPr id="27" name="Rectángulo redondeado 26">
            <a:extLst>
              <a:ext uri="{FF2B5EF4-FFF2-40B4-BE49-F238E27FC236}">
                <a16:creationId xmlns:a16="http://schemas.microsoft.com/office/drawing/2014/main" id="{D30AC8C2-CD82-3B41-AEEB-9535AF4A7C2C}"/>
              </a:ext>
            </a:extLst>
          </p:cNvPr>
          <p:cNvSpPr/>
          <p:nvPr/>
        </p:nvSpPr>
        <p:spPr>
          <a:xfrm>
            <a:off x="1841171" y="5525714"/>
            <a:ext cx="8334005" cy="1010695"/>
          </a:xfrm>
          <a:prstGeom prst="roundRect">
            <a:avLst>
              <a:gd name="adj" fmla="val 0"/>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Imagen 27">
            <a:extLst>
              <a:ext uri="{FF2B5EF4-FFF2-40B4-BE49-F238E27FC236}">
                <a16:creationId xmlns:a16="http://schemas.microsoft.com/office/drawing/2014/main" id="{FA1E5459-7AD0-1C4B-8C3A-B5544EE620B9}"/>
              </a:ext>
            </a:extLst>
          </p:cNvPr>
          <p:cNvPicPr>
            <a:picLocks noChangeAspect="1"/>
          </p:cNvPicPr>
          <p:nvPr/>
        </p:nvPicPr>
        <p:blipFill>
          <a:blip r:embed="rId5"/>
          <a:stretch>
            <a:fillRect/>
          </a:stretch>
        </p:blipFill>
        <p:spPr>
          <a:xfrm>
            <a:off x="1421700" y="5600909"/>
            <a:ext cx="838944" cy="853164"/>
          </a:xfrm>
          <a:prstGeom prst="rect">
            <a:avLst/>
          </a:prstGeom>
        </p:spPr>
      </p:pic>
      <p:sp>
        <p:nvSpPr>
          <p:cNvPr id="15" name="Subtítulo 2">
            <a:extLst>
              <a:ext uri="{FF2B5EF4-FFF2-40B4-BE49-F238E27FC236}">
                <a16:creationId xmlns:a16="http://schemas.microsoft.com/office/drawing/2014/main" id="{A5DBF9ED-8606-544E-9A92-BF934C9BB505}"/>
              </a:ext>
            </a:extLst>
          </p:cNvPr>
          <p:cNvSpPr txBox="1">
            <a:spLocks/>
          </p:cNvSpPr>
          <p:nvPr/>
        </p:nvSpPr>
        <p:spPr>
          <a:xfrm>
            <a:off x="6330020" y="346248"/>
            <a:ext cx="4614894" cy="456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Compra Ágil</a:t>
            </a:r>
          </a:p>
        </p:txBody>
      </p:sp>
    </p:spTree>
    <p:extLst>
      <p:ext uri="{BB962C8B-B14F-4D97-AF65-F5344CB8AC3E}">
        <p14:creationId xmlns:p14="http://schemas.microsoft.com/office/powerpoint/2010/main" val="17032791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herramienta, llave inglesa, sierra&#10;&#10;Descripción generada automáticamente">
            <a:extLst>
              <a:ext uri="{FF2B5EF4-FFF2-40B4-BE49-F238E27FC236}">
                <a16:creationId xmlns:a16="http://schemas.microsoft.com/office/drawing/2014/main" id="{E3E26107-B09A-A64C-80C7-8F860E80791F}"/>
              </a:ext>
            </a:extLst>
          </p:cNvPr>
          <p:cNvPicPr>
            <a:picLocks noChangeAspect="1"/>
          </p:cNvPicPr>
          <p:nvPr/>
        </p:nvPicPr>
        <p:blipFill>
          <a:blip r:embed="rId2"/>
          <a:stretch>
            <a:fillRect/>
          </a:stretch>
        </p:blipFill>
        <p:spPr>
          <a:xfrm>
            <a:off x="10944914" y="91944"/>
            <a:ext cx="744091" cy="938972"/>
          </a:xfrm>
          <a:prstGeom prst="rect">
            <a:avLst/>
          </a:prstGeom>
        </p:spPr>
      </p:pic>
      <p:pic>
        <p:nvPicPr>
          <p:cNvPr id="16" name="Imagen 15">
            <a:extLst>
              <a:ext uri="{FF2B5EF4-FFF2-40B4-BE49-F238E27FC236}">
                <a16:creationId xmlns:a16="http://schemas.microsoft.com/office/drawing/2014/main" id="{E2CCBCFF-DA78-3349-8561-ABE279CB9CDC}"/>
              </a:ext>
            </a:extLst>
          </p:cNvPr>
          <p:cNvPicPr>
            <a:picLocks noChangeAspect="1"/>
          </p:cNvPicPr>
          <p:nvPr/>
        </p:nvPicPr>
        <p:blipFill>
          <a:blip r:embed="rId3"/>
          <a:stretch>
            <a:fillRect/>
          </a:stretch>
        </p:blipFill>
        <p:spPr>
          <a:xfrm flipV="1">
            <a:off x="-1" y="6754220"/>
            <a:ext cx="12192001" cy="104775"/>
          </a:xfrm>
          <a:prstGeom prst="rect">
            <a:avLst/>
          </a:prstGeom>
        </p:spPr>
      </p:pic>
      <p:sp>
        <p:nvSpPr>
          <p:cNvPr id="50" name="CuadroTexto 49">
            <a:extLst>
              <a:ext uri="{FF2B5EF4-FFF2-40B4-BE49-F238E27FC236}">
                <a16:creationId xmlns:a16="http://schemas.microsoft.com/office/drawing/2014/main" id="{E8B51760-0920-1F43-A68C-F3A188FC83AA}"/>
              </a:ext>
            </a:extLst>
          </p:cNvPr>
          <p:cNvSpPr txBox="1"/>
          <p:nvPr/>
        </p:nvSpPr>
        <p:spPr>
          <a:xfrm>
            <a:off x="502995" y="284242"/>
            <a:ext cx="7592269"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a:t>
            </a:r>
          </a:p>
        </p:txBody>
      </p:sp>
      <p:sp>
        <p:nvSpPr>
          <p:cNvPr id="15" name="Subtítulo 2">
            <a:extLst>
              <a:ext uri="{FF2B5EF4-FFF2-40B4-BE49-F238E27FC236}">
                <a16:creationId xmlns:a16="http://schemas.microsoft.com/office/drawing/2014/main" id="{A5DBF9ED-8606-544E-9A92-BF934C9BB505}"/>
              </a:ext>
            </a:extLst>
          </p:cNvPr>
          <p:cNvSpPr txBox="1">
            <a:spLocks/>
          </p:cNvSpPr>
          <p:nvPr/>
        </p:nvSpPr>
        <p:spPr>
          <a:xfrm>
            <a:off x="6330020" y="346248"/>
            <a:ext cx="4614894" cy="456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Compra Ágil</a:t>
            </a:r>
          </a:p>
        </p:txBody>
      </p:sp>
      <p:pic>
        <p:nvPicPr>
          <p:cNvPr id="6" name="Imagen 5" descr="Captura de pantalla de un celular&#10;&#10;Descripción generada automáticamente">
            <a:extLst>
              <a:ext uri="{FF2B5EF4-FFF2-40B4-BE49-F238E27FC236}">
                <a16:creationId xmlns:a16="http://schemas.microsoft.com/office/drawing/2014/main" id="{16158BCB-C13E-A041-B714-56623F5CA763}"/>
              </a:ext>
            </a:extLst>
          </p:cNvPr>
          <p:cNvPicPr>
            <a:picLocks noChangeAspect="1"/>
          </p:cNvPicPr>
          <p:nvPr/>
        </p:nvPicPr>
        <p:blipFill>
          <a:blip r:embed="rId4"/>
          <a:stretch>
            <a:fillRect/>
          </a:stretch>
        </p:blipFill>
        <p:spPr>
          <a:xfrm>
            <a:off x="747484" y="1104631"/>
            <a:ext cx="10697029" cy="5575873"/>
          </a:xfrm>
          <a:prstGeom prst="rect">
            <a:avLst/>
          </a:prstGeom>
        </p:spPr>
      </p:pic>
    </p:spTree>
    <p:extLst>
      <p:ext uri="{BB962C8B-B14F-4D97-AF65-F5344CB8AC3E}">
        <p14:creationId xmlns:p14="http://schemas.microsoft.com/office/powerpoint/2010/main" val="124782918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herramienta, llave inglesa, sierra&#10;&#10;Descripción generada automáticamente">
            <a:extLst>
              <a:ext uri="{FF2B5EF4-FFF2-40B4-BE49-F238E27FC236}">
                <a16:creationId xmlns:a16="http://schemas.microsoft.com/office/drawing/2014/main" id="{E3E26107-B09A-A64C-80C7-8F860E80791F}"/>
              </a:ext>
            </a:extLst>
          </p:cNvPr>
          <p:cNvPicPr>
            <a:picLocks noChangeAspect="1"/>
          </p:cNvPicPr>
          <p:nvPr/>
        </p:nvPicPr>
        <p:blipFill>
          <a:blip r:embed="rId2"/>
          <a:stretch>
            <a:fillRect/>
          </a:stretch>
        </p:blipFill>
        <p:spPr>
          <a:xfrm>
            <a:off x="10944914" y="91944"/>
            <a:ext cx="744091" cy="938972"/>
          </a:xfrm>
          <a:prstGeom prst="rect">
            <a:avLst/>
          </a:prstGeom>
        </p:spPr>
      </p:pic>
      <p:pic>
        <p:nvPicPr>
          <p:cNvPr id="16" name="Imagen 15">
            <a:extLst>
              <a:ext uri="{FF2B5EF4-FFF2-40B4-BE49-F238E27FC236}">
                <a16:creationId xmlns:a16="http://schemas.microsoft.com/office/drawing/2014/main" id="{E2CCBCFF-DA78-3349-8561-ABE279CB9CDC}"/>
              </a:ext>
            </a:extLst>
          </p:cNvPr>
          <p:cNvPicPr>
            <a:picLocks noChangeAspect="1"/>
          </p:cNvPicPr>
          <p:nvPr/>
        </p:nvPicPr>
        <p:blipFill>
          <a:blip r:embed="rId3"/>
          <a:stretch>
            <a:fillRect/>
          </a:stretch>
        </p:blipFill>
        <p:spPr>
          <a:xfrm flipV="1">
            <a:off x="-1" y="6754220"/>
            <a:ext cx="12192001" cy="104775"/>
          </a:xfrm>
          <a:prstGeom prst="rect">
            <a:avLst/>
          </a:prstGeom>
        </p:spPr>
      </p:pic>
      <p:sp>
        <p:nvSpPr>
          <p:cNvPr id="15" name="Subtítulo 2">
            <a:extLst>
              <a:ext uri="{FF2B5EF4-FFF2-40B4-BE49-F238E27FC236}">
                <a16:creationId xmlns:a16="http://schemas.microsoft.com/office/drawing/2014/main" id="{A5DBF9ED-8606-544E-9A92-BF934C9BB505}"/>
              </a:ext>
            </a:extLst>
          </p:cNvPr>
          <p:cNvSpPr txBox="1">
            <a:spLocks/>
          </p:cNvSpPr>
          <p:nvPr/>
        </p:nvSpPr>
        <p:spPr>
          <a:xfrm>
            <a:off x="6330020" y="346248"/>
            <a:ext cx="4614894" cy="456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Compra Ágil</a:t>
            </a:r>
          </a:p>
        </p:txBody>
      </p:sp>
      <p:pic>
        <p:nvPicPr>
          <p:cNvPr id="3" name="Imagen 2" descr="Captura de pantalla de un celular&#10;&#10;Descripción generada automáticamente">
            <a:extLst>
              <a:ext uri="{FF2B5EF4-FFF2-40B4-BE49-F238E27FC236}">
                <a16:creationId xmlns:a16="http://schemas.microsoft.com/office/drawing/2014/main" id="{CC183AA1-F46E-4B4E-A67F-7B4AEA2B2704}"/>
              </a:ext>
            </a:extLst>
          </p:cNvPr>
          <p:cNvPicPr>
            <a:picLocks noChangeAspect="1"/>
          </p:cNvPicPr>
          <p:nvPr/>
        </p:nvPicPr>
        <p:blipFill>
          <a:blip r:embed="rId4"/>
          <a:stretch>
            <a:fillRect/>
          </a:stretch>
        </p:blipFill>
        <p:spPr>
          <a:xfrm>
            <a:off x="2135662" y="237086"/>
            <a:ext cx="7226519" cy="2985085"/>
          </a:xfrm>
          <a:prstGeom prst="rect">
            <a:avLst/>
          </a:prstGeom>
        </p:spPr>
      </p:pic>
      <p:pic>
        <p:nvPicPr>
          <p:cNvPr id="5" name="Imagen 4" descr="Captura de pantalla de un celular&#10;&#10;Descripción generada automáticamente">
            <a:extLst>
              <a:ext uri="{FF2B5EF4-FFF2-40B4-BE49-F238E27FC236}">
                <a16:creationId xmlns:a16="http://schemas.microsoft.com/office/drawing/2014/main" id="{5641DC61-D0E9-714F-A857-D8157A2C3A67}"/>
              </a:ext>
            </a:extLst>
          </p:cNvPr>
          <p:cNvPicPr>
            <a:picLocks noChangeAspect="1"/>
          </p:cNvPicPr>
          <p:nvPr/>
        </p:nvPicPr>
        <p:blipFill>
          <a:blip r:embed="rId5"/>
          <a:stretch>
            <a:fillRect/>
          </a:stretch>
        </p:blipFill>
        <p:spPr>
          <a:xfrm>
            <a:off x="2135662" y="3222171"/>
            <a:ext cx="7197020" cy="3237163"/>
          </a:xfrm>
          <a:prstGeom prst="rect">
            <a:avLst/>
          </a:prstGeom>
        </p:spPr>
      </p:pic>
    </p:spTree>
    <p:extLst>
      <p:ext uri="{BB962C8B-B14F-4D97-AF65-F5344CB8AC3E}">
        <p14:creationId xmlns:p14="http://schemas.microsoft.com/office/powerpoint/2010/main" val="38949494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que contiene herramienta, llave inglesa, sierra&#10;&#10;Descripción generada automáticamente">
            <a:extLst>
              <a:ext uri="{FF2B5EF4-FFF2-40B4-BE49-F238E27FC236}">
                <a16:creationId xmlns:a16="http://schemas.microsoft.com/office/drawing/2014/main" id="{E3E26107-B09A-A64C-80C7-8F860E80791F}"/>
              </a:ext>
            </a:extLst>
          </p:cNvPr>
          <p:cNvPicPr>
            <a:picLocks noChangeAspect="1"/>
          </p:cNvPicPr>
          <p:nvPr/>
        </p:nvPicPr>
        <p:blipFill>
          <a:blip r:embed="rId2"/>
          <a:stretch>
            <a:fillRect/>
          </a:stretch>
        </p:blipFill>
        <p:spPr>
          <a:xfrm>
            <a:off x="10944914" y="91944"/>
            <a:ext cx="744091" cy="938972"/>
          </a:xfrm>
          <a:prstGeom prst="rect">
            <a:avLst/>
          </a:prstGeom>
        </p:spPr>
      </p:pic>
      <p:pic>
        <p:nvPicPr>
          <p:cNvPr id="16" name="Imagen 15">
            <a:extLst>
              <a:ext uri="{FF2B5EF4-FFF2-40B4-BE49-F238E27FC236}">
                <a16:creationId xmlns:a16="http://schemas.microsoft.com/office/drawing/2014/main" id="{E2CCBCFF-DA78-3349-8561-ABE279CB9CDC}"/>
              </a:ext>
            </a:extLst>
          </p:cNvPr>
          <p:cNvPicPr>
            <a:picLocks noChangeAspect="1"/>
          </p:cNvPicPr>
          <p:nvPr/>
        </p:nvPicPr>
        <p:blipFill>
          <a:blip r:embed="rId3"/>
          <a:stretch>
            <a:fillRect/>
          </a:stretch>
        </p:blipFill>
        <p:spPr>
          <a:xfrm flipV="1">
            <a:off x="-1" y="6754220"/>
            <a:ext cx="12192001" cy="104775"/>
          </a:xfrm>
          <a:prstGeom prst="rect">
            <a:avLst/>
          </a:prstGeom>
        </p:spPr>
      </p:pic>
      <p:sp>
        <p:nvSpPr>
          <p:cNvPr id="15" name="Subtítulo 2">
            <a:extLst>
              <a:ext uri="{FF2B5EF4-FFF2-40B4-BE49-F238E27FC236}">
                <a16:creationId xmlns:a16="http://schemas.microsoft.com/office/drawing/2014/main" id="{A5DBF9ED-8606-544E-9A92-BF934C9BB505}"/>
              </a:ext>
            </a:extLst>
          </p:cNvPr>
          <p:cNvSpPr txBox="1">
            <a:spLocks/>
          </p:cNvSpPr>
          <p:nvPr/>
        </p:nvSpPr>
        <p:spPr>
          <a:xfrm>
            <a:off x="6330020" y="346248"/>
            <a:ext cx="4614894" cy="4568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Cotizador</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1200" b="0" i="0" u="none" strike="noStrike" kern="1200" cap="none" spc="0" normalizeH="0" baseline="0" noProof="0" dirty="0">
                <a:ln>
                  <a:noFill/>
                </a:ln>
                <a:solidFill>
                  <a:srgbClr val="535353">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sym typeface="Calibri"/>
              </a:rPr>
              <a:t>Compra Ágil</a:t>
            </a:r>
          </a:p>
        </p:txBody>
      </p:sp>
      <p:pic>
        <p:nvPicPr>
          <p:cNvPr id="3" name="Imagen 2" descr="Captura de pantalla de un celular&#10;&#10;Descripción generada automáticamente">
            <a:extLst>
              <a:ext uri="{FF2B5EF4-FFF2-40B4-BE49-F238E27FC236}">
                <a16:creationId xmlns:a16="http://schemas.microsoft.com/office/drawing/2014/main" id="{CC183AA1-F46E-4B4E-A67F-7B4AEA2B2704}"/>
              </a:ext>
            </a:extLst>
          </p:cNvPr>
          <p:cNvPicPr>
            <a:picLocks noChangeAspect="1"/>
          </p:cNvPicPr>
          <p:nvPr/>
        </p:nvPicPr>
        <p:blipFill>
          <a:blip r:embed="rId4"/>
          <a:stretch>
            <a:fillRect/>
          </a:stretch>
        </p:blipFill>
        <p:spPr>
          <a:xfrm>
            <a:off x="2135662" y="77430"/>
            <a:ext cx="7226519" cy="2985085"/>
          </a:xfrm>
          <a:prstGeom prst="rect">
            <a:avLst/>
          </a:prstGeom>
        </p:spPr>
      </p:pic>
      <p:pic>
        <p:nvPicPr>
          <p:cNvPr id="4" name="Imagen 3" descr="Captura de pantalla de un celular&#10;&#10;Descripción generada automáticamente">
            <a:extLst>
              <a:ext uri="{FF2B5EF4-FFF2-40B4-BE49-F238E27FC236}">
                <a16:creationId xmlns:a16="http://schemas.microsoft.com/office/drawing/2014/main" id="{F39DB1DD-DD47-CC41-B62C-42481D673886}"/>
              </a:ext>
            </a:extLst>
          </p:cNvPr>
          <p:cNvPicPr>
            <a:picLocks noChangeAspect="1"/>
          </p:cNvPicPr>
          <p:nvPr/>
        </p:nvPicPr>
        <p:blipFill>
          <a:blip r:embed="rId5"/>
          <a:stretch>
            <a:fillRect/>
          </a:stretch>
        </p:blipFill>
        <p:spPr>
          <a:xfrm>
            <a:off x="2135661" y="3005994"/>
            <a:ext cx="7226519" cy="3640957"/>
          </a:xfrm>
          <a:prstGeom prst="rect">
            <a:avLst/>
          </a:prstGeom>
        </p:spPr>
      </p:pic>
    </p:spTree>
    <p:extLst>
      <p:ext uri="{BB962C8B-B14F-4D97-AF65-F5344CB8AC3E}">
        <p14:creationId xmlns:p14="http://schemas.microsoft.com/office/powerpoint/2010/main" val="2289823771"/>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D9A78"/>
      </a:accent1>
      <a:accent2>
        <a:srgbClr val="8BC145"/>
      </a:accent2>
      <a:accent3>
        <a:srgbClr val="36AFCE"/>
      </a:accent3>
      <a:accent4>
        <a:srgbClr val="1D6FA9"/>
      </a:accent4>
      <a:accent5>
        <a:srgbClr val="B74919"/>
      </a:accent5>
      <a:accent6>
        <a:srgbClr val="F19D1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590AE873EDFC440810D479DCF10AC34" ma:contentTypeVersion="11" ma:contentTypeDescription="Crear nuevo documento." ma:contentTypeScope="" ma:versionID="c608245eff6cc691830e9d8ddc3d4398">
  <xsd:schema xmlns:xsd="http://www.w3.org/2001/XMLSchema" xmlns:xs="http://www.w3.org/2001/XMLSchema" xmlns:p="http://schemas.microsoft.com/office/2006/metadata/properties" xmlns:ns3="25c5bf3a-ee92-4a2b-a7e2-b8ac38a74db1" xmlns:ns4="4b3a6c63-2ab0-4f01-ac1b-946d4935c0d7" targetNamespace="http://schemas.microsoft.com/office/2006/metadata/properties" ma:root="true" ma:fieldsID="8939667c9467be2e67d648e2271778a6" ns3:_="" ns4:_="">
    <xsd:import namespace="25c5bf3a-ee92-4a2b-a7e2-b8ac38a74db1"/>
    <xsd:import namespace="4b3a6c63-2ab0-4f01-ac1b-946d4935c0d7"/>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bf3a-ee92-4a2b-a7e2-b8ac38a74db1"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3a6c63-2ab0-4f01-ac1b-946d4935c0d7"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90C8C4-A296-41CE-8B81-772E08F9F5D3}">
  <ds:schemaRefs>
    <ds:schemaRef ds:uri="http://schemas.microsoft.com/sharepoint/v3/contenttype/forms"/>
  </ds:schemaRefs>
</ds:datastoreItem>
</file>

<file path=customXml/itemProps2.xml><?xml version="1.0" encoding="utf-8"?>
<ds:datastoreItem xmlns:ds="http://schemas.openxmlformats.org/officeDocument/2006/customXml" ds:itemID="{F0AEB669-BEBC-4A7C-86FD-C0AD777BA3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c5bf3a-ee92-4a2b-a7e2-b8ac38a74db1"/>
    <ds:schemaRef ds:uri="4b3a6c63-2ab0-4f01-ac1b-946d4935c0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C2FC81-6119-4C28-A568-0E750078A65A}">
  <ds:schemaRefs>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4b3a6c63-2ab0-4f01-ac1b-946d4935c0d7"/>
    <ds:schemaRef ds:uri="25c5bf3a-ee92-4a2b-a7e2-b8ac38a74db1"/>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865</TotalTime>
  <Words>392</Words>
  <Application>Microsoft Macintosh PowerPoint</Application>
  <PresentationFormat>Panorámica</PresentationFormat>
  <Paragraphs>44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Helvetica</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Felipe Medina</dc:creator>
  <cp:lastModifiedBy>Felipe Medina</cp:lastModifiedBy>
  <cp:revision>3</cp:revision>
  <dcterms:created xsi:type="dcterms:W3CDTF">2020-03-20T15:59:52Z</dcterms:created>
  <dcterms:modified xsi:type="dcterms:W3CDTF">2020-04-09T23:11:18Z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0x010100A590AE873EDFC440810D479DCF10AC34</vt:lpwstr>
  </property>
</Properties>
</file>